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49"/>
  </p:notesMasterIdLst>
  <p:handoutMasterIdLst>
    <p:handoutMasterId r:id="rId50"/>
  </p:handoutMasterIdLst>
  <p:sldIdLst>
    <p:sldId id="454" r:id="rId5"/>
    <p:sldId id="455" r:id="rId6"/>
    <p:sldId id="258" r:id="rId7"/>
    <p:sldId id="289" r:id="rId8"/>
    <p:sldId id="279" r:id="rId9"/>
    <p:sldId id="283" r:id="rId10"/>
    <p:sldId id="290" r:id="rId11"/>
    <p:sldId id="457" r:id="rId12"/>
    <p:sldId id="456" r:id="rId13"/>
    <p:sldId id="348" r:id="rId14"/>
    <p:sldId id="351" r:id="rId15"/>
    <p:sldId id="352" r:id="rId16"/>
    <p:sldId id="458" r:id="rId17"/>
    <p:sldId id="460" r:id="rId18"/>
    <p:sldId id="463" r:id="rId19"/>
    <p:sldId id="464" r:id="rId20"/>
    <p:sldId id="467" r:id="rId21"/>
    <p:sldId id="466" r:id="rId22"/>
    <p:sldId id="469" r:id="rId23"/>
    <p:sldId id="465" r:id="rId24"/>
    <p:sldId id="459" r:id="rId25"/>
    <p:sldId id="461" r:id="rId26"/>
    <p:sldId id="462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8" r:id="rId35"/>
    <p:sldId id="477" r:id="rId36"/>
    <p:sldId id="479" r:id="rId37"/>
    <p:sldId id="485" r:id="rId38"/>
    <p:sldId id="480" r:id="rId39"/>
    <p:sldId id="481" r:id="rId40"/>
    <p:sldId id="484" r:id="rId41"/>
    <p:sldId id="483" r:id="rId42"/>
    <p:sldId id="486" r:id="rId43"/>
    <p:sldId id="487" r:id="rId44"/>
    <p:sldId id="482" r:id="rId45"/>
    <p:sldId id="488" r:id="rId46"/>
    <p:sldId id="489" r:id="rId47"/>
    <p:sldId id="490" r:id="rId48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39" autoAdjust="0"/>
    <p:restoredTop sz="73878"/>
  </p:normalViewPr>
  <p:slideViewPr>
    <p:cSldViewPr snapToGrid="0">
      <p:cViewPr varScale="1">
        <p:scale>
          <a:sx n="85" d="100"/>
          <a:sy n="85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5:55:26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510 106 8191,'-66'15'0,"10"5"0,0 3 0,-23 22 0,25-16 0,8 3 2908,13 20-2908,7-11 2155,-1 6-2155,4 2 0,4 0 4537,4 6-4537,8-8 0,6-13 6784,0-8-6784,1-6 0,2 4 0,5 17 0,10 15 0,6 1 0,4 4 0,4-4 0,17 8 0,-13-26 0,6 1 0,8 1 0,4-1 0,1-3 0,0-3 0,1-4 0,0-2 0,2 1 0,1-1 0,1 0 0,1 0 0,0-1 0,-1 0 0,-8-4 0,-1-1 0,36 12 0,1-5 0,0-3 0,-18-7 0,-28-11 0,-21-13 0,13-19 0,17-13 0,14-11 0,2-4 0,-11 3 0,-2-8 0,-3-12 0,-6-10 0,-9-9 0,-14 3 0,-14 14 0,-5 11 0,-7 17 0,-5 8 0,-9-5 0,-15-9 0,-7-5 0,-4-1 0,2 4 0,7 8 0,-7-3 0,-8-5 0,-6 0 0,-7-7 0,-4-5 0,6 7 0,0 4 0,6 12 0,8 14 0,5 5 0,1 4 0,-4 1 0,-8-1 0,-6 0 0,-10 5 0,-23 3 0,38 5 0,0 1 0,0-1 0,4 1 0,-18-3 0,38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9:54:32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906 12 24575,'-17'-3'0,"-3"1"0,-4-1 0,-1 2 0,-2 0 0,-10 0 0,-11 1 0,-15 1 0,-10 3 0,-3 1 0,6 3 0,4 3 0,4 3 0,-1 3 0,0 1 0,9 0 0,14-3 0,13-2 0,11-1 0,6 3 0,1 6 0,2 5 0,2 6 0,1 8 0,5 6 0,3 1 0,4-1 0,4-2 0,3 1 0,7 5 0,6 0 0,-1-10 0,-2-12 0,-7-12 0,0-6 0,3 1 0,4-2 0,2 0 0,0-4 0,1-1 0,-5-2 0,-4-1 0,-4 0 0,2 0 0,7 0 0,10 2 0,9-1 0,8 2 0,0 0 0,-6-1 0,-10 0 0,-9-2 0,-4-1 0,0 0 0,-2 0 0,-2-1 0,0-1 0,3-1 0,-2 0 0,-5 1 0,-6-1 0,2-4 0,12-9 0,11-6 0,4 1 0,-3 3 0,-12 7 0,-8 1 0,-2 0 0,-4 1 0,0 0 0,0 2 0,-2-1 0,0-1 0,0-2 0,0-3 0,0-8 0,-2-9 0,-2-12 0,-4-3 0,-4 1 0,-6 5 0,-4 7 0,0 4 0,4 0 0,2-3 0,-1-4 0,-3 2 0,0 6 0,1 6 0,3 7 0,2 2 0,3 6 0,2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9:54:39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66 24575,'-30'-2'0,"0"1"0,6 1 0,4-1 0,9 0 0,-1 1 0,-6 2 0,-7 3 0,-2 3 0,2-1 0,6 1 0,4 0 0,-1 3 0,0 2 0,3-1 0,-2 7 0,-2 5 0,-3 6 0,0 6 0,5-7 0,2 4 0,3 2 0,1 4 0,3 5 0,4-6 0,2-4 0,2-7 0,0-4 0,0-2 0,0-3 0,3 0 0,4 0 0,7 2 0,4 1 0,-1-2 0,-3-2 0,-7-5 0,-2-2 0,-1-1 0,-2 1 0,0 2 0,-1 4 0,1 4 0,3 8 0,4 0 0,0-3 0,7-7 0,5-9 0,9-5 0,9-5 0,4-1 0,2 0 0,4 0 0,-5 1 0,-4 1 0,-1-1 0,-6 0 0,0 0 0,-5 1 0,-7-1 0,-4 1 0,-1-2 0,0-1 0,3-1 0,4-3 0,4 0 0,3-2 0,-6 1 0,-8-3 0,-4-4 0,-6-4 0,-2-5 0,-1-6 0,-3-9 0,0-7 0,-2-6 0,-3 4 0,-1 5 0,-1 3 0,0 7 0,1 4 0,-1 2 0,-6-1 0,-6-9 0,-3 0 0,-1 2 0,5 7 0,0 4 0,-8-4 0,-10-5 0,-8-1 0,0 3 0,9 6 0,9 7 0,7 7 0,1 4 0,-7 2 0,-10 1 0,-10 1 0,-3 1 0,7 1 0,11 2 0,8 0 0,-2 2 0,-2-1 0,-3 1 0,13-2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9:54:43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 24575,'-14'8'0,"-5"7"0,-2 7 0,-2 5 0,-1 3 0,9-4 0,4-4 0,4-2 0,5 0 0,0 1 0,1 4 0,1 7 0,0 4 0,-1 0 0,1-3 0,0-3 0,0-3 0,1 0 0,2-1 0,0-2 0,0-5 0,0-5 0,1-2 0,2 4 0,2 4 0,1 2 0,-1-2 0,-1-3 0,-1-2 0,0-3 0,0-2 0,0-3 0,2 3 0,3 2 0,0 2 0,0-1 0,-5-3 0,-2-5 0,0-1 0,4-1 0,8 1 0,19 3 0,10 0 0,8 0 0,-1-2 0,-12-3 0,-7 0 0,-12-1 0,-4-1 0,5 0 0,31 3 0,29 2 0,16 0 0,-12 0 0,-35-3 0,-27-2 0,-15-1 0,0-3 0,5-5 0,7-2 0,6-4 0,-2 1 0,-4 2 0,-4-1 0,0-9 0,1-6 0,1-7 0,-2-2 0,-2 1 0,-2-6 0,-1-3 0,-4 0 0,-3 2 0,-4 4 0,-6 5 0,-5 2 0,-5 4 0,-3 1 0,-3 1 0,-1 0 0,-3 3 0,-3 1 0,0 2 0,2 1 0,5 3 0,5 5 0,2 2 0,-3 0 0,-11-5 0,-11-1 0,0 1 0,4 5 0,9 3 0,4 5 0,-5-1 0,-6 1 0,3 1 0,4 0 0,6 0 0,-1 0 0,-6 0 0,0 0 0,2 0 0,6 0 0,2 0 0,-17 6 0,-11 4 0,-5 2 0,8-1 0,25-7 0,10-2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r>
              <a:rPr lang="nb-NO" dirty="0"/>
              <a:t>Vi kan ikke forestille oss en verden uten kjemiske bindinger</a:t>
            </a:r>
          </a:p>
          <a:p>
            <a:endParaRPr lang="nb-NO" dirty="0"/>
          </a:p>
          <a:p>
            <a:r>
              <a:rPr lang="nb-NO" dirty="0"/>
              <a:t>Uten kjemiske bindinger, eller metalliske bindinger, ville ikke kobberet i ledningene føre strøm.</a:t>
            </a:r>
          </a:p>
          <a:p>
            <a:endParaRPr lang="nb-NO" dirty="0"/>
          </a:p>
          <a:p>
            <a:r>
              <a:rPr lang="nb-NO" dirty="0"/>
              <a:t>Vann ville ikke eksistere. Uten de sterke hydrogenbindingene mellom vannmolekylene ville ikke flytende vann eksistere ved romtemperatur.</a:t>
            </a:r>
          </a:p>
          <a:p>
            <a:endParaRPr lang="nb-NO" dirty="0"/>
          </a:p>
          <a:p>
            <a:r>
              <a:rPr lang="nb-NO" dirty="0"/>
              <a:t>Saltet i maten vår er bundet sammen av ionebindinger.</a:t>
            </a:r>
          </a:p>
          <a:p>
            <a:endParaRPr lang="nb-NO" dirty="0"/>
          </a:p>
          <a:p>
            <a:r>
              <a:rPr lang="nb-NO" dirty="0"/>
              <a:t>Grunnstoffet karbon kan lage flere forbindelser med seg selv, med ulike bindinger.</a:t>
            </a:r>
          </a:p>
          <a:p>
            <a:endParaRPr lang="nb-NO" dirty="0"/>
          </a:p>
          <a:p>
            <a:r>
              <a:rPr lang="nb-NO" dirty="0"/>
              <a:t>På mange måter ER kjemi læren om bindinger mellom atomer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2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2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To protoner og to elektroner</a:t>
            </a:r>
          </a:p>
          <a:p>
            <a:r>
              <a:rPr lang="nb-NO"/>
              <a:t>Tar vi vekk elektronene, er det kun frastøtende krefter mellom protonene: potensiell energi går som 1/r (plott)</a:t>
            </a:r>
          </a:p>
          <a:p>
            <a:r>
              <a:rPr lang="nb-NO"/>
              <a:t>Vi legger til to elektroner, og spør: hva er potensiell energi som funksjon av r nå?</a:t>
            </a:r>
          </a:p>
          <a:p>
            <a:r>
              <a:rPr lang="nb-NO"/>
              <a:t>Det viser seg at vi får denne formen:</a:t>
            </a:r>
          </a:p>
          <a:p>
            <a:endParaRPr lang="nb-NO"/>
          </a:p>
          <a:p>
            <a:r>
              <a:rPr lang="nb-NO"/>
              <a:t>Tar vi vekk protonene ... tilsvarende</a:t>
            </a:r>
          </a:p>
          <a:p>
            <a:r>
              <a:rPr lang="nb-NO"/>
              <a:t>I systemet H + H er det både tiltrekkende og frastøtende krefter</a:t>
            </a:r>
          </a:p>
          <a:p>
            <a:r>
              <a:rPr lang="nb-NO"/>
              <a:t>Hva som skjer avhenger av hva som er dominerende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31C69-9C97-F033-06CE-C61DDFF95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F8A3B-7445-9950-EEA7-ED0D7808C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1A33D-20A1-8897-EB83-8C248FD6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To protoner og to elektroner</a:t>
            </a:r>
          </a:p>
          <a:p>
            <a:r>
              <a:rPr lang="nb-NO"/>
              <a:t>Tar vi vekk elektronene, er det kun frastøtende krefter mellom protonene: potensiell energi går som 1/r (plott)</a:t>
            </a:r>
          </a:p>
          <a:p>
            <a:r>
              <a:rPr lang="nb-NO"/>
              <a:t>Vi legger til to elektroner, og spør: hva er potensiell energi som funksjon av r nå?</a:t>
            </a:r>
          </a:p>
          <a:p>
            <a:r>
              <a:rPr lang="nb-NO"/>
              <a:t>Det viser seg at vi får denne formen:</a:t>
            </a:r>
          </a:p>
          <a:p>
            <a:endParaRPr lang="nb-NO"/>
          </a:p>
          <a:p>
            <a:r>
              <a:rPr lang="nb-NO"/>
              <a:t>Tar vi vekk protonene ... tilsvarende</a:t>
            </a:r>
          </a:p>
          <a:p>
            <a:r>
              <a:rPr lang="nb-NO"/>
              <a:t>I systemet H + H er det både tiltrekkende og frastøtende krefter</a:t>
            </a:r>
          </a:p>
          <a:p>
            <a:r>
              <a:rPr lang="nb-NO"/>
              <a:t>Hva som skjer avhenger av hva som er dominerende</a:t>
            </a:r>
          </a:p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07650-8872-E0E1-D0DA-DCBBE3E2B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18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444F3-AB45-2B6A-4E34-5C0C54B8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AAEC-410C-6F6F-1DDA-8C6B50357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661B6-F79C-AD70-457F-DC07F370A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To protoner og to elektroner</a:t>
            </a:r>
          </a:p>
          <a:p>
            <a:r>
              <a:rPr lang="nb-NO"/>
              <a:t>Tar vi vekk elektronene, er det kun frastøtende krefter mellom protonene: potensiell energi går som 1/r (plott)</a:t>
            </a:r>
          </a:p>
          <a:p>
            <a:r>
              <a:rPr lang="nb-NO"/>
              <a:t>Vi legger til to elektroner, og spør: hva er potensiell energi som funksjon av r nå?</a:t>
            </a:r>
          </a:p>
          <a:p>
            <a:r>
              <a:rPr lang="nb-NO"/>
              <a:t>Det viser seg at vi får denne formen:</a:t>
            </a:r>
          </a:p>
          <a:p>
            <a:endParaRPr lang="nb-NO"/>
          </a:p>
          <a:p>
            <a:r>
              <a:rPr lang="nb-NO"/>
              <a:t>Tar vi vekk protonene ... tilsvarende</a:t>
            </a:r>
          </a:p>
          <a:p>
            <a:r>
              <a:rPr lang="nb-NO"/>
              <a:t>I systemet H + H er det både tiltrekkende og frastøtende krefter</a:t>
            </a:r>
          </a:p>
          <a:p>
            <a:r>
              <a:rPr lang="nb-NO"/>
              <a:t>Hva som skjer avhenger av hva som er dominerende</a:t>
            </a:r>
          </a:p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1D1DF-0CA6-3BF4-B429-E3B3355A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9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46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7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 dirty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03336"/>
            <a:ext cx="11431663" cy="505526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207EF-1A49-4BEC-B35C-772E1E2EFEC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34CF4-4951-4824-A36D-2B6BAEF472C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‹#›</a:t>
            </a:fld>
            <a:endParaRPr lang="en-US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2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  <p:sldLayoutId id="2147483729" r:id="rId27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emf"/><Relationship Id="rId11" Type="http://schemas.openxmlformats.org/officeDocument/2006/relationships/image" Target="../media/image55.emf"/><Relationship Id="rId5" Type="http://schemas.openxmlformats.org/officeDocument/2006/relationships/image" Target="../media/image49.emf"/><Relationship Id="rId10" Type="http://schemas.openxmlformats.org/officeDocument/2006/relationships/image" Target="../media/image54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2.emf"/><Relationship Id="rId12" Type="http://schemas.openxmlformats.org/officeDocument/2006/relationships/image" Target="../media/image60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emf"/><Relationship Id="rId11" Type="http://schemas.openxmlformats.org/officeDocument/2006/relationships/image" Target="../media/image59.emf"/><Relationship Id="rId5" Type="http://schemas.openxmlformats.org/officeDocument/2006/relationships/image" Target="../media/image50.emf"/><Relationship Id="rId10" Type="http://schemas.openxmlformats.org/officeDocument/2006/relationships/image" Target="../media/image58.emf"/><Relationship Id="rId4" Type="http://schemas.openxmlformats.org/officeDocument/2006/relationships/image" Target="../media/image48.emf"/><Relationship Id="rId9" Type="http://schemas.openxmlformats.org/officeDocument/2006/relationships/image" Target="../media/image5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png"/><Relationship Id="rId7" Type="http://schemas.openxmlformats.org/officeDocument/2006/relationships/image" Target="../media/image6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Relationship Id="rId9" Type="http://schemas.openxmlformats.org/officeDocument/2006/relationships/image" Target="../media/image8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6.png"/><Relationship Id="rId4" Type="http://schemas.openxmlformats.org/officeDocument/2006/relationships/image" Target="../media/image10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25.emf"/><Relationship Id="rId7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5" Type="http://schemas.openxmlformats.org/officeDocument/2006/relationships/image" Target="../media/image126.png"/><Relationship Id="rId4" Type="http://schemas.openxmlformats.org/officeDocument/2006/relationships/customXml" Target="../ink/ink2.xml"/><Relationship Id="rId9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9215-A505-6A28-0737-537B27C3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Molekylets</a:t>
            </a:r>
            <a:r>
              <a:rPr lang="en-US" dirty="0"/>
              <a:t> </a:t>
            </a:r>
            <a:r>
              <a:rPr lang="en-US" dirty="0" err="1"/>
              <a:t>partikler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B692-5E30-EEE9-81D1-B345EBC4878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i="1" dirty="0"/>
              <a:t>N </a:t>
            </a:r>
            <a:r>
              <a:rPr lang="en-US" dirty="0" err="1"/>
              <a:t>elektroner</a:t>
            </a:r>
            <a:r>
              <a:rPr lang="en-US" dirty="0"/>
              <a:t>, </a:t>
            </a:r>
            <a:r>
              <a:rPr lang="en-US" dirty="0" err="1"/>
              <a:t>ladning</a:t>
            </a:r>
            <a:r>
              <a:rPr lang="en-US" dirty="0"/>
              <a:t> </a:t>
            </a:r>
            <a:r>
              <a:rPr lang="en-US" i="1" dirty="0"/>
              <a:t>e, </a:t>
            </a:r>
            <a:r>
              <a:rPr lang="en-US" dirty="0"/>
              <a:t>masse </a:t>
            </a:r>
            <a:r>
              <a:rPr lang="en-US" i="1" dirty="0"/>
              <a:t>m</a:t>
            </a:r>
            <a:r>
              <a:rPr lang="en-US" i="1" baseline="-25000" dirty="0"/>
              <a:t>e</a:t>
            </a:r>
          </a:p>
          <a:p>
            <a:endParaRPr lang="en-US" i="1" dirty="0"/>
          </a:p>
          <a:p>
            <a:r>
              <a:rPr lang="en-US" i="1" dirty="0" err="1"/>
              <a:t>N</a:t>
            </a:r>
            <a:r>
              <a:rPr lang="en-US" i="1" baseline="-25000" dirty="0" err="1"/>
              <a:t>nuc</a:t>
            </a:r>
            <a:r>
              <a:rPr lang="en-US" i="1" baseline="-25000" dirty="0"/>
              <a:t> </a:t>
            </a:r>
            <a:r>
              <a:rPr lang="en-US" dirty="0" err="1"/>
              <a:t>kjerner</a:t>
            </a:r>
            <a:r>
              <a:rPr lang="en-US" dirty="0"/>
              <a:t>, </a:t>
            </a:r>
            <a:r>
              <a:rPr lang="en-US" dirty="0" err="1"/>
              <a:t>ladning</a:t>
            </a:r>
            <a:r>
              <a:rPr lang="en-US" dirty="0"/>
              <a:t> </a:t>
            </a:r>
            <a:r>
              <a:rPr lang="en-US" i="1" dirty="0"/>
              <a:t>–</a:t>
            </a:r>
            <a:r>
              <a:rPr lang="en-US" i="1" dirty="0" err="1"/>
              <a:t>eZ</a:t>
            </a:r>
            <a:r>
              <a:rPr lang="en-US" i="1" baseline="-25000" dirty="0" err="1"/>
              <a:t>a</a:t>
            </a:r>
            <a:r>
              <a:rPr lang="en-US" i="1" dirty="0"/>
              <a:t>, masse M</a:t>
            </a:r>
            <a:r>
              <a:rPr lang="en-US" i="1" baseline="-25000" dirty="0"/>
              <a:t>a</a:t>
            </a:r>
          </a:p>
          <a:p>
            <a:endParaRPr lang="en-US" i="1" baseline="-25000" dirty="0"/>
          </a:p>
          <a:p>
            <a:endParaRPr lang="en-US" i="1" baseline="-25000" dirty="0"/>
          </a:p>
          <a:p>
            <a:r>
              <a:rPr lang="en-US" i="1" dirty="0" err="1"/>
              <a:t>Kjernene</a:t>
            </a:r>
            <a:r>
              <a:rPr lang="en-US" i="1" dirty="0"/>
              <a:t> er </a:t>
            </a:r>
            <a:r>
              <a:rPr lang="en-US" i="1" u="sng" dirty="0" err="1"/>
              <a:t>tunge</a:t>
            </a:r>
            <a:endParaRPr lang="en-US" i="1" u="sng" dirty="0"/>
          </a:p>
          <a:p>
            <a:endParaRPr lang="en-US" i="1" u="sng" dirty="0"/>
          </a:p>
          <a:p>
            <a:endParaRPr lang="en-US" i="1" u="sng" dirty="0"/>
          </a:p>
          <a:p>
            <a:r>
              <a:rPr lang="en-US" dirty="0"/>
              <a:t>De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bevege</a:t>
            </a:r>
            <a:r>
              <a:rPr lang="en-US" dirty="0"/>
              <a:t> seg </a:t>
            </a:r>
            <a:r>
              <a:rPr lang="en-US" u="sng" dirty="0" err="1"/>
              <a:t>sakte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242E1-F71C-BF52-F547-A4A2210F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756" y="958850"/>
            <a:ext cx="5854700" cy="494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CCCC2C-2A81-1C60-99B6-622160EA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48" y="1711848"/>
            <a:ext cx="24384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2D310-6BCB-72F3-776D-0B9A20CD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398" y="2716990"/>
            <a:ext cx="29845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FA498-A513-6E9B-57AA-0414DF53C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648" y="4222696"/>
            <a:ext cx="1955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1943-B56D-A937-2F28-425F6F39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Fastklemt</a:t>
            </a:r>
            <a:r>
              <a:rPr lang="en-US" dirty="0"/>
              <a:t> </a:t>
            </a:r>
            <a:r>
              <a:rPr lang="en-US" dirty="0" err="1"/>
              <a:t>kjerne-tilnærming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D806-EE47-AF54-5EFB-5079C9075CC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først</a:t>
            </a:r>
            <a:r>
              <a:rPr lang="en-US" dirty="0"/>
              <a:t> at </a:t>
            </a:r>
            <a:r>
              <a:rPr lang="en-US" dirty="0" err="1"/>
              <a:t>kjernene</a:t>
            </a:r>
            <a:r>
              <a:rPr lang="en-US" dirty="0"/>
              <a:t> ligger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ro</a:t>
            </a:r>
            <a:endParaRPr lang="en-US" dirty="0"/>
          </a:p>
          <a:p>
            <a:r>
              <a:rPr lang="en-US" dirty="0"/>
              <a:t>Kun </a:t>
            </a:r>
            <a:r>
              <a:rPr lang="en-US" dirty="0" err="1"/>
              <a:t>elektronene</a:t>
            </a:r>
            <a:r>
              <a:rPr lang="en-US" dirty="0"/>
              <a:t> er </a:t>
            </a:r>
            <a:r>
              <a:rPr lang="en-US" dirty="0" err="1"/>
              <a:t>kvantemekaniske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Hamiltonoperator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løser</a:t>
            </a:r>
            <a:r>
              <a:rPr lang="en-US" dirty="0"/>
              <a:t> </a:t>
            </a:r>
            <a:r>
              <a:rPr lang="en-US" dirty="0" err="1"/>
              <a:t>tidsuavhengig</a:t>
            </a:r>
            <a:r>
              <a:rPr lang="en-US" dirty="0"/>
              <a:t> SL: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4D0CE-3857-6A7E-0102-064E0804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83" y="2334952"/>
            <a:ext cx="26797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B1B7A-2EEC-CA48-CCC1-4D967A9E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433" y="3936175"/>
            <a:ext cx="7772400" cy="13237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DA48F4F-19BD-922B-1B07-22C9261CEA00}"/>
              </a:ext>
            </a:extLst>
          </p:cNvPr>
          <p:cNvGrpSpPr/>
          <p:nvPr/>
        </p:nvGrpSpPr>
        <p:grpSpPr>
          <a:xfrm>
            <a:off x="4650933" y="5600853"/>
            <a:ext cx="6634799" cy="685800"/>
            <a:chOff x="4650933" y="5600853"/>
            <a:chExt cx="6634799" cy="685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7C654D-F593-A4F3-9EAD-DFB228648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0933" y="5765953"/>
              <a:ext cx="2311400" cy="35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4311A5-FEEC-B876-0894-DE7A2B602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8432" y="5600853"/>
              <a:ext cx="37973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2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57E4-D8F1-B836-9047-B88F3DDF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Potensialenergiflaten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D67B0-06EB-0F1D-3847-870B5C12140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løste</a:t>
            </a:r>
            <a:r>
              <a:rPr lang="en-US" dirty="0"/>
              <a:t> SL for </a:t>
            </a:r>
            <a:r>
              <a:rPr lang="en-US" u="sng" dirty="0" err="1"/>
              <a:t>fiksert</a:t>
            </a:r>
            <a:r>
              <a:rPr lang="en-US" u="sng" dirty="0"/>
              <a:t> </a:t>
            </a:r>
            <a:r>
              <a:rPr lang="en-US" i="1" u="sng" dirty="0"/>
              <a:t>R</a:t>
            </a:r>
          </a:p>
          <a:p>
            <a:r>
              <a:rPr lang="en-US" dirty="0" err="1"/>
              <a:t>Varierer</a:t>
            </a:r>
            <a:r>
              <a:rPr lang="en-US" dirty="0"/>
              <a:t> vi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dirty="0" err="1"/>
              <a:t>får</a:t>
            </a:r>
            <a:r>
              <a:rPr lang="en-US" dirty="0"/>
              <a:t> vi </a:t>
            </a:r>
            <a:r>
              <a:rPr lang="en-US" u="sng" dirty="0" err="1"/>
              <a:t>potensialenergiflater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0B086-8956-11EC-0921-DA986FB3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9" y="1815376"/>
            <a:ext cx="7772400" cy="40692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FFFA92B-B57E-B24D-C06F-A65132584754}"/>
              </a:ext>
            </a:extLst>
          </p:cNvPr>
          <p:cNvGrpSpPr/>
          <p:nvPr/>
        </p:nvGrpSpPr>
        <p:grpSpPr>
          <a:xfrm>
            <a:off x="7413171" y="3846256"/>
            <a:ext cx="4778829" cy="1389406"/>
            <a:chOff x="7413171" y="3846256"/>
            <a:chExt cx="4778829" cy="138940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0021E6-2BF7-3895-B3EB-2EDB16618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3171" y="4354087"/>
              <a:ext cx="2133601" cy="50783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51544E-81CC-5F0D-6CE9-F6577E8F9F33}"/>
                </a:ext>
              </a:extLst>
            </p:cNvPr>
            <p:cNvGrpSpPr/>
            <p:nvPr/>
          </p:nvGrpSpPr>
          <p:grpSpPr>
            <a:xfrm>
              <a:off x="9546772" y="3846256"/>
              <a:ext cx="2645228" cy="1389406"/>
              <a:chOff x="9546772" y="3846256"/>
              <a:chExt cx="2645228" cy="138940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0C551-95FF-A33E-4367-BC4E66C5F02F}"/>
                  </a:ext>
                </a:extLst>
              </p:cNvPr>
              <p:cNvSpPr txBox="1"/>
              <p:nvPr/>
            </p:nvSpPr>
            <p:spPr>
              <a:xfrm>
                <a:off x="9546772" y="3846256"/>
                <a:ext cx="264522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</a:t>
                </a:r>
                <a:r>
                  <a:rPr lang="en-US" sz="2000" dirty="0" err="1"/>
                  <a:t>hvert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punkt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på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kurven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har</a:t>
                </a:r>
                <a:r>
                  <a:rPr lang="en-US" sz="2000" dirty="0"/>
                  <a:t> vi </a:t>
                </a:r>
                <a:r>
                  <a:rPr lang="en-US" sz="2000" dirty="0" err="1"/>
                  <a:t>også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bølgefunksjon</a:t>
                </a:r>
                <a:endParaRPr lang="en-US" sz="2000" dirty="0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1054A9A-A8CB-00F2-F48D-FEE7F177B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34841" y="4943562"/>
                <a:ext cx="1003300" cy="292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81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D5D6-5679-35FE-25D0-C21DCD85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O</a:t>
            </a:r>
            <a:r>
              <a:rPr lang="nb-NO" baseline="-25000" dirty="0"/>
              <a:t>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F76199-8CA3-B2C0-1AC0-56E172D365C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-beregning (for molekyler)</a:t>
            </a:r>
          </a:p>
          <a:p>
            <a:r>
              <a:rPr lang="nb-NO" dirty="0"/>
              <a:t>Tydelig minimum rundt 1.14 Å</a:t>
            </a:r>
          </a:p>
          <a:p>
            <a:r>
              <a:rPr lang="nb-NO" dirty="0"/>
              <a:t>Restaurerende krefter vekk fra likevekt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460D97-90E7-E473-40C4-70142285BA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795" y="1231900"/>
            <a:ext cx="5854700" cy="4394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873AC6-91D6-F863-046E-AD7A297A9940}"/>
              </a:ext>
            </a:extLst>
          </p:cNvPr>
          <p:cNvGrpSpPr/>
          <p:nvPr/>
        </p:nvGrpSpPr>
        <p:grpSpPr>
          <a:xfrm>
            <a:off x="7107381" y="5433236"/>
            <a:ext cx="831272" cy="360218"/>
            <a:chOff x="3782291" y="3429000"/>
            <a:chExt cx="831272" cy="3602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1B37F4-2560-5286-BAB6-DA9CFFD7B538}"/>
                </a:ext>
              </a:extLst>
            </p:cNvPr>
            <p:cNvSpPr/>
            <p:nvPr/>
          </p:nvSpPr>
          <p:spPr>
            <a:xfrm>
              <a:off x="3782291" y="3429000"/>
              <a:ext cx="360218" cy="3602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90D552-F71A-4508-0367-3F19375F5358}"/>
                </a:ext>
              </a:extLst>
            </p:cNvPr>
            <p:cNvSpPr/>
            <p:nvPr/>
          </p:nvSpPr>
          <p:spPr>
            <a:xfrm>
              <a:off x="4253345" y="3429000"/>
              <a:ext cx="360218" cy="3602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C89372-695E-A4D8-18CD-33E89F61DF80}"/>
              </a:ext>
            </a:extLst>
          </p:cNvPr>
          <p:cNvGrpSpPr/>
          <p:nvPr/>
        </p:nvGrpSpPr>
        <p:grpSpPr>
          <a:xfrm>
            <a:off x="6705600" y="1231900"/>
            <a:ext cx="595744" cy="360218"/>
            <a:chOff x="3782291" y="4383583"/>
            <a:chExt cx="595744" cy="36021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F70E92-144C-335D-3B8E-D62A63301602}"/>
                </a:ext>
              </a:extLst>
            </p:cNvPr>
            <p:cNvSpPr/>
            <p:nvPr/>
          </p:nvSpPr>
          <p:spPr>
            <a:xfrm>
              <a:off x="3782291" y="4383583"/>
              <a:ext cx="360218" cy="3602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C39A4F-E746-550F-EF0E-46539F387451}"/>
                </a:ext>
              </a:extLst>
            </p:cNvPr>
            <p:cNvSpPr/>
            <p:nvPr/>
          </p:nvSpPr>
          <p:spPr>
            <a:xfrm>
              <a:off x="4017817" y="4383583"/>
              <a:ext cx="360218" cy="3602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6923D3-57FD-75BA-000B-DC4E8ED6ED47}"/>
              </a:ext>
            </a:extLst>
          </p:cNvPr>
          <p:cNvGrpSpPr/>
          <p:nvPr/>
        </p:nvGrpSpPr>
        <p:grpSpPr>
          <a:xfrm>
            <a:off x="10560212" y="2514600"/>
            <a:ext cx="1682299" cy="360218"/>
            <a:chOff x="1721012" y="3609109"/>
            <a:chExt cx="1682299" cy="36021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4EEA94-D0B6-2D68-1383-04B954C15559}"/>
                </a:ext>
              </a:extLst>
            </p:cNvPr>
            <p:cNvSpPr/>
            <p:nvPr/>
          </p:nvSpPr>
          <p:spPr>
            <a:xfrm>
              <a:off x="1721012" y="3609109"/>
              <a:ext cx="360218" cy="3602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28EEAF-ECDF-AAF0-3B7D-6C691B66C256}"/>
                </a:ext>
              </a:extLst>
            </p:cNvPr>
            <p:cNvSpPr/>
            <p:nvPr/>
          </p:nvSpPr>
          <p:spPr>
            <a:xfrm>
              <a:off x="3043093" y="3609109"/>
              <a:ext cx="360218" cy="3602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6587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0054-C522-05CB-3CA6-F4FE1ED1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F2F7774-DA78-E0AF-6B84-66BC2F5A6E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0CCC9C11-947F-2811-2ED6-0D466ED7D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D575F76-3440-0D36-3AD4-D3D633B59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Litt om MO-teori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316A97-CCE2-59FC-6C23-32A8318F8A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07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454ED9-911A-E70A-06B8-56F05901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MO-teori?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9F288F-384B-A117-8CE7-D3D25CBF544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546035"/>
          </a:xfrm>
        </p:spPr>
        <p:txBody>
          <a:bodyPr/>
          <a:lstStyle/>
          <a:p>
            <a:r>
              <a:rPr lang="nb-NO" dirty="0"/>
              <a:t>Den generelle ideen at elektron-bølgefunksjonen er en </a:t>
            </a:r>
            <a:r>
              <a:rPr lang="nb-NO" dirty="0" err="1"/>
              <a:t>Slater</a:t>
            </a:r>
            <a:r>
              <a:rPr lang="nb-NO" dirty="0"/>
              <a:t> determinant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Hver spinn-orbital ekspanderes: LCAO</a:t>
            </a:r>
          </a:p>
          <a:p>
            <a:pPr lvl="1"/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Variasjonsprinsippet: Minimering av elektronisk energi bestemmer MO-</a:t>
            </a:r>
            <a:r>
              <a:rPr lang="nb-NO" dirty="0" err="1"/>
              <a:t>koeffisien</a:t>
            </a:r>
            <a:r>
              <a:rPr lang="nb-NO" dirty="0"/>
              <a:t>-matrisen </a:t>
            </a:r>
            <a:r>
              <a:rPr lang="nb-NO" i="1" dirty="0"/>
              <a:t>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3DF72-7E91-2711-465A-5D23BC4FD8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8FF32C-2269-9944-C2F3-2D109DA1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77" y="1852556"/>
            <a:ext cx="47117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953F28-5DD5-72CF-2017-BB6FDDE2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68" y="3645116"/>
            <a:ext cx="2679700" cy="10541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E381B75-82D4-AB8A-2B9A-258F6BC5975F}"/>
              </a:ext>
            </a:extLst>
          </p:cNvPr>
          <p:cNvGrpSpPr/>
          <p:nvPr/>
        </p:nvGrpSpPr>
        <p:grpSpPr>
          <a:xfrm>
            <a:off x="7299390" y="2927367"/>
            <a:ext cx="3417233" cy="2489598"/>
            <a:chOff x="7299390" y="2927367"/>
            <a:chExt cx="3417233" cy="248959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52896E-543E-81D3-0D14-5E4FD9E3A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1623" y="3787724"/>
              <a:ext cx="635000" cy="31750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E453A1-91DD-9CFA-3ED3-374F0A9527A6}"/>
                </a:ext>
              </a:extLst>
            </p:cNvPr>
            <p:cNvGrpSpPr/>
            <p:nvPr/>
          </p:nvGrpSpPr>
          <p:grpSpPr>
            <a:xfrm>
              <a:off x="7299390" y="2927367"/>
              <a:ext cx="3150080" cy="2489598"/>
              <a:chOff x="7980571" y="2618508"/>
              <a:chExt cx="3150080" cy="2489598"/>
            </a:xfrm>
          </p:grpSpPr>
          <p:sp>
            <p:nvSpPr>
              <p:cNvPr id="16" name="Left Bracket 15">
                <a:extLst>
                  <a:ext uri="{FF2B5EF4-FFF2-40B4-BE49-F238E27FC236}">
                    <a16:creationId xmlns:a16="http://schemas.microsoft.com/office/drawing/2014/main" id="{5F9E18BC-170C-73F6-6543-ADFADFB9FD8C}"/>
                  </a:ext>
                </a:extLst>
              </p:cNvPr>
              <p:cNvSpPr/>
              <p:nvPr/>
            </p:nvSpPr>
            <p:spPr>
              <a:xfrm>
                <a:off x="8035636" y="2618509"/>
                <a:ext cx="194541" cy="1925782"/>
              </a:xfrm>
              <a:prstGeom prst="leftBracket">
                <a:avLst>
                  <a:gd name="adj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id="{01EE3920-6A0A-485A-CD3D-59F0AE892E45}"/>
                  </a:ext>
                </a:extLst>
              </p:cNvPr>
              <p:cNvSpPr/>
              <p:nvPr/>
            </p:nvSpPr>
            <p:spPr>
              <a:xfrm rot="10800000">
                <a:off x="10541491" y="2618509"/>
                <a:ext cx="194541" cy="1925782"/>
              </a:xfrm>
              <a:prstGeom prst="leftBracket">
                <a:avLst>
                  <a:gd name="adj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93D798-7372-5126-FFA4-D9D0162CC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6454" y="4777906"/>
                <a:ext cx="635000" cy="330200"/>
              </a:xfrm>
              <a:prstGeom prst="rect">
                <a:avLst/>
              </a:prstGeom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C99DCB7-275A-728D-48A9-09300B1559D2}"/>
                  </a:ext>
                </a:extLst>
              </p:cNvPr>
              <p:cNvCxnSpPr>
                <a:stCxn id="18" idx="1"/>
              </p:cNvCxnSpPr>
              <p:nvPr/>
            </p:nvCxnSpPr>
            <p:spPr>
              <a:xfrm flipH="1">
                <a:off x="8132906" y="4943006"/>
                <a:ext cx="763548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467F95F-9594-5B7B-D99A-20784BF4EA45}"/>
                  </a:ext>
                </a:extLst>
              </p:cNvPr>
              <p:cNvCxnSpPr/>
              <p:nvPr/>
            </p:nvCxnSpPr>
            <p:spPr>
              <a:xfrm>
                <a:off x="9668656" y="4943006"/>
                <a:ext cx="1067376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6DF4232-97E5-E039-66BF-3DCF8A541829}"/>
                  </a:ext>
                </a:extLst>
              </p:cNvPr>
              <p:cNvCxnSpPr/>
              <p:nvPr/>
            </p:nvCxnSpPr>
            <p:spPr>
              <a:xfrm flipV="1">
                <a:off x="11130651" y="2618508"/>
                <a:ext cx="0" cy="67136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E438C9C-286F-0F66-F06E-740BFBD57416}"/>
                  </a:ext>
                </a:extLst>
              </p:cNvPr>
              <p:cNvCxnSpPr/>
              <p:nvPr/>
            </p:nvCxnSpPr>
            <p:spPr>
              <a:xfrm>
                <a:off x="11130651" y="4051275"/>
                <a:ext cx="0" cy="49301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2F1DCC6-DB33-71C1-28C4-31D21DF79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6321" y="3132944"/>
                <a:ext cx="0" cy="128129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FC8251A-4536-852C-CB06-B5B02E082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9611" y="3132944"/>
                <a:ext cx="0" cy="128129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9A46C5A-18C5-7D16-B0A3-6CE268454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1491" y="3132944"/>
                <a:ext cx="0" cy="128129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12AD35-3E14-F958-85E0-5ACD0757F1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585" y="3132944"/>
                <a:ext cx="0" cy="128129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CB811B8-A249-66C4-F92F-778EE1B47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71832" y="3559179"/>
                <a:ext cx="698500" cy="1905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0431ADC-EED4-E7B2-7E70-7518330CF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0571" y="2682986"/>
                <a:ext cx="444500" cy="3302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B7BF015-B419-7336-FD8A-03E40CB32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2167" y="2703462"/>
                <a:ext cx="457200" cy="3302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BE66895-3146-F31C-A496-4F2DB98FC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6819" y="2680732"/>
                <a:ext cx="457200" cy="3302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6B5C88E-5B25-E2F6-416A-151827D57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8332" y="2641257"/>
                <a:ext cx="647700" cy="342900"/>
              </a:xfrm>
              <a:prstGeom prst="rect">
                <a:avLst/>
              </a:prstGeom>
            </p:spPr>
          </p:pic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BFAD9516-F4EB-077B-BED0-606BB8E36A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8204" y="3946474"/>
            <a:ext cx="1993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01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07CA-C91C-1D4C-991C-A3AB0F50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Virtuelle orbitaler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BF3B2-33F0-AB43-BC2C-92DD4F05A6D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Variasjonsprinsippet gir også </a:t>
            </a:r>
            <a:r>
              <a:rPr lang="nb-NO" u="sng" dirty="0"/>
              <a:t>virtuelle orbitaler, som ikke er med i grunntilstanden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48ECF-5CDD-DB70-E9CF-4C81CB0F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853" y="2774490"/>
            <a:ext cx="2781300" cy="10541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5987145D-4360-005A-C595-52B5DBE1C5E1}"/>
              </a:ext>
            </a:extLst>
          </p:cNvPr>
          <p:cNvSpPr/>
          <p:nvPr/>
        </p:nvSpPr>
        <p:spPr>
          <a:xfrm>
            <a:off x="929390" y="1746599"/>
            <a:ext cx="2398426" cy="764498"/>
          </a:xfrm>
          <a:prstGeom prst="borderCallout1">
            <a:avLst>
              <a:gd name="adj1" fmla="val 114828"/>
              <a:gd name="adj2" fmla="val 84792"/>
              <a:gd name="adj3" fmla="val 173284"/>
              <a:gd name="adj4" fmla="val 972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600" dirty="0"/>
              <a:t>i = okkupert</a:t>
            </a:r>
          </a:p>
          <a:p>
            <a:r>
              <a:rPr lang="nb-NO" sz="1600" dirty="0"/>
              <a:t>a = virtuell/</a:t>
            </a:r>
            <a:r>
              <a:rPr lang="nb-NO" sz="1600" dirty="0" err="1"/>
              <a:t>ikkeokkupert</a:t>
            </a:r>
            <a:endParaRPr lang="nb-NO" sz="1600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AA4D414C-EF28-D1ED-689A-50B9D03C074C}"/>
              </a:ext>
            </a:extLst>
          </p:cNvPr>
          <p:cNvSpPr/>
          <p:nvPr/>
        </p:nvSpPr>
        <p:spPr>
          <a:xfrm>
            <a:off x="5687931" y="3794967"/>
            <a:ext cx="194541" cy="1925782"/>
          </a:xfrm>
          <a:prstGeom prst="lef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63F408C4-D751-0CC1-0B25-A4ED77D933CE}"/>
              </a:ext>
            </a:extLst>
          </p:cNvPr>
          <p:cNvSpPr/>
          <p:nvPr/>
        </p:nvSpPr>
        <p:spPr>
          <a:xfrm rot="10800000">
            <a:off x="10536850" y="3772746"/>
            <a:ext cx="194541" cy="1925782"/>
          </a:xfrm>
          <a:prstGeom prst="lef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1F98A-9F79-F3BE-58EA-F15ABE99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49" y="5954364"/>
            <a:ext cx="635000" cy="330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F7FC1-7515-734D-379E-47424D0A3A31}"/>
              </a:ext>
            </a:extLst>
          </p:cNvPr>
          <p:cNvCxnSpPr>
            <a:stCxn id="13" idx="1"/>
          </p:cNvCxnSpPr>
          <p:nvPr/>
        </p:nvCxnSpPr>
        <p:spPr>
          <a:xfrm flipH="1">
            <a:off x="5785201" y="6119464"/>
            <a:ext cx="76354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96CDE4-A898-6817-7ABA-53DB18D04C15}"/>
              </a:ext>
            </a:extLst>
          </p:cNvPr>
          <p:cNvCxnSpPr/>
          <p:nvPr/>
        </p:nvCxnSpPr>
        <p:spPr>
          <a:xfrm>
            <a:off x="7320951" y="6119464"/>
            <a:ext cx="10673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7B5AD2-8A25-61FA-F487-BA18F1DF69B8}"/>
              </a:ext>
            </a:extLst>
          </p:cNvPr>
          <p:cNvGrpSpPr/>
          <p:nvPr/>
        </p:nvGrpSpPr>
        <p:grpSpPr>
          <a:xfrm>
            <a:off x="10683495" y="3857190"/>
            <a:ext cx="635000" cy="1925783"/>
            <a:chOff x="8415099" y="3794966"/>
            <a:chExt cx="635000" cy="19257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EB744-087F-848D-F0D5-4B0B82214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5099" y="4655323"/>
              <a:ext cx="635000" cy="3175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B4DF58D-ECAA-AA89-F5F7-A8062CA8ADE0}"/>
                </a:ext>
              </a:extLst>
            </p:cNvPr>
            <p:cNvCxnSpPr/>
            <p:nvPr/>
          </p:nvCxnSpPr>
          <p:spPr>
            <a:xfrm flipV="1">
              <a:off x="8782946" y="3794966"/>
              <a:ext cx="0" cy="6713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2C1719C-5073-6719-C28F-CDC385B92B2E}"/>
                </a:ext>
              </a:extLst>
            </p:cNvPr>
            <p:cNvCxnSpPr/>
            <p:nvPr/>
          </p:nvCxnSpPr>
          <p:spPr>
            <a:xfrm>
              <a:off x="8782946" y="5227733"/>
              <a:ext cx="0" cy="4930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EED79E-13EE-1328-64C8-727CEA8DD6E6}"/>
              </a:ext>
            </a:extLst>
          </p:cNvPr>
          <p:cNvCxnSpPr>
            <a:cxnSpLocks/>
          </p:cNvCxnSpPr>
          <p:nvPr/>
        </p:nvCxnSpPr>
        <p:spPr>
          <a:xfrm>
            <a:off x="5898616" y="4309402"/>
            <a:ext cx="0" cy="12812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FDD5B4-CA58-2064-ADBB-7502D650BE9E}"/>
              </a:ext>
            </a:extLst>
          </p:cNvPr>
          <p:cNvCxnSpPr>
            <a:cxnSpLocks/>
          </p:cNvCxnSpPr>
          <p:nvPr/>
        </p:nvCxnSpPr>
        <p:spPr>
          <a:xfrm>
            <a:off x="6271906" y="4309402"/>
            <a:ext cx="0" cy="12812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C1C01C-62FA-53CF-49CE-D8DD32F7736E}"/>
              </a:ext>
            </a:extLst>
          </p:cNvPr>
          <p:cNvCxnSpPr>
            <a:cxnSpLocks/>
          </p:cNvCxnSpPr>
          <p:nvPr/>
        </p:nvCxnSpPr>
        <p:spPr>
          <a:xfrm>
            <a:off x="10311998" y="4255167"/>
            <a:ext cx="0" cy="12812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9740C-E652-EBED-3ECD-362001D85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011" y="4754681"/>
            <a:ext cx="698500" cy="19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F0D5AD-642A-4E0C-C875-3D55BB541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866" y="3859444"/>
            <a:ext cx="444500" cy="33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E71E50-DB85-9BA2-70A3-AC9D07EFE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62" y="3879920"/>
            <a:ext cx="457200" cy="330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FE88FD-F110-FBA3-5EB2-D42277476C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900" y="3850069"/>
            <a:ext cx="647700" cy="342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574302-D1B7-8AC7-6A2A-CD932FEA9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868" y="4655323"/>
            <a:ext cx="3365500" cy="431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6747125-D911-2132-74EC-927B5FFE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351" y="4757858"/>
            <a:ext cx="698500" cy="1905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03818B-4182-C1C8-AD23-314052423FE7}"/>
              </a:ext>
            </a:extLst>
          </p:cNvPr>
          <p:cNvCxnSpPr>
            <a:cxnSpLocks/>
          </p:cNvCxnSpPr>
          <p:nvPr/>
        </p:nvCxnSpPr>
        <p:spPr>
          <a:xfrm>
            <a:off x="9192732" y="4255167"/>
            <a:ext cx="0" cy="12812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54400E-4DDB-9680-DEBA-EAAEB6C3D371}"/>
              </a:ext>
            </a:extLst>
          </p:cNvPr>
          <p:cNvCxnSpPr>
            <a:cxnSpLocks/>
          </p:cNvCxnSpPr>
          <p:nvPr/>
        </p:nvCxnSpPr>
        <p:spPr>
          <a:xfrm>
            <a:off x="7740627" y="4269070"/>
            <a:ext cx="0" cy="12812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EFEA06-4704-A602-A8FF-F2F30943A01B}"/>
              </a:ext>
            </a:extLst>
          </p:cNvPr>
          <p:cNvCxnSpPr>
            <a:cxnSpLocks/>
          </p:cNvCxnSpPr>
          <p:nvPr/>
        </p:nvCxnSpPr>
        <p:spPr>
          <a:xfrm flipH="1">
            <a:off x="8377732" y="3857190"/>
            <a:ext cx="10595" cy="18413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AD43AFF-D5E3-F0E9-6EE5-05BDF5FE35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8459" y="3828590"/>
            <a:ext cx="812800" cy="342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5B93855-4331-3F50-F45E-BCC73FD85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7003" y="3846744"/>
            <a:ext cx="647700" cy="342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8399CA0-8B37-CCA0-D223-6F49632F97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9909" y="5954364"/>
            <a:ext cx="1282700" cy="3302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D65778-EAEA-6255-A701-AEBAF66748F6}"/>
              </a:ext>
            </a:extLst>
          </p:cNvPr>
          <p:cNvCxnSpPr>
            <a:cxnSpLocks/>
          </p:cNvCxnSpPr>
          <p:nvPr/>
        </p:nvCxnSpPr>
        <p:spPr>
          <a:xfrm>
            <a:off x="10290853" y="6119464"/>
            <a:ext cx="44053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4263EA-A2AC-D371-3BAA-0E5A550C2FBB}"/>
              </a:ext>
            </a:extLst>
          </p:cNvPr>
          <p:cNvCxnSpPr>
            <a:cxnSpLocks/>
          </p:cNvCxnSpPr>
          <p:nvPr/>
        </p:nvCxnSpPr>
        <p:spPr>
          <a:xfrm flipH="1">
            <a:off x="8536977" y="6125439"/>
            <a:ext cx="4429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ine Callout 1 44">
            <a:extLst>
              <a:ext uri="{FF2B5EF4-FFF2-40B4-BE49-F238E27FC236}">
                <a16:creationId xmlns:a16="http://schemas.microsoft.com/office/drawing/2014/main" id="{8414A1F7-A7DE-4D5F-F443-3BD89FBCF983}"/>
              </a:ext>
            </a:extLst>
          </p:cNvPr>
          <p:cNvSpPr/>
          <p:nvPr/>
        </p:nvSpPr>
        <p:spPr>
          <a:xfrm>
            <a:off x="1501698" y="5698529"/>
            <a:ext cx="2398426" cy="764498"/>
          </a:xfrm>
          <a:prstGeom prst="borderCallout1">
            <a:avLst>
              <a:gd name="adj1" fmla="val -65564"/>
              <a:gd name="adj2" fmla="val 99792"/>
              <a:gd name="adj3" fmla="val -16912"/>
              <a:gd name="adj4" fmla="val 797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600" dirty="0" err="1"/>
              <a:t>Partisjonering</a:t>
            </a:r>
            <a:r>
              <a:rPr lang="nb-NO" sz="1600" dirty="0"/>
              <a:t> i 2 blokker</a:t>
            </a:r>
          </a:p>
        </p:txBody>
      </p:sp>
    </p:spTree>
    <p:extLst>
      <p:ext uri="{BB962C8B-B14F-4D97-AF65-F5344CB8AC3E}">
        <p14:creationId xmlns:p14="http://schemas.microsoft.com/office/powerpoint/2010/main" val="489922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9067-2D63-5B25-6AC3-1B6226E1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AO-basis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A119E-A62C-83FB-EB69-E209C435F79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6659792" cy="4975236"/>
          </a:xfrm>
        </p:spPr>
        <p:txBody>
          <a:bodyPr/>
          <a:lstStyle/>
          <a:p>
            <a:r>
              <a:rPr lang="nb-NO" dirty="0"/>
              <a:t>Hver kjerne i molekylet får tilordnet et </a:t>
            </a:r>
            <a:r>
              <a:rPr lang="nb-NO" dirty="0" err="1"/>
              <a:t>basissett</a:t>
            </a:r>
            <a:endParaRPr lang="nb-NO" dirty="0"/>
          </a:p>
          <a:p>
            <a:r>
              <a:rPr lang="nb-NO" dirty="0"/>
              <a:t>Det totale </a:t>
            </a:r>
            <a:r>
              <a:rPr lang="nb-NO" dirty="0" err="1"/>
              <a:t>basissettet</a:t>
            </a:r>
            <a:r>
              <a:rPr lang="nb-NO" dirty="0"/>
              <a:t> er samlingen av alle disse</a:t>
            </a:r>
          </a:p>
          <a:p>
            <a:r>
              <a:rPr lang="nb-NO" dirty="0"/>
              <a:t>Navnet på basisen definerer typisk alle basisfunksjoner for alle atomer entydig</a:t>
            </a:r>
          </a:p>
          <a:p>
            <a:pPr lvl="1"/>
            <a:r>
              <a:rPr lang="nb-NO" dirty="0"/>
              <a:t>Nok å spesifisere navnet på basisen</a:t>
            </a:r>
          </a:p>
          <a:p>
            <a:pPr lvl="1"/>
            <a:r>
              <a:rPr lang="nb-NO" dirty="0"/>
              <a:t>Se </a:t>
            </a:r>
            <a:r>
              <a:rPr lang="nb-NO" dirty="0" err="1"/>
              <a:t>PySCF</a:t>
            </a:r>
            <a:r>
              <a:rPr lang="nb-NO" dirty="0"/>
              <a:t>-introduksjonen for eksempler</a:t>
            </a:r>
          </a:p>
          <a:p>
            <a:r>
              <a:rPr lang="nb-NO" dirty="0"/>
              <a:t>Basisfunksjonene er typisk radialfunksjoner x kuleflatefunksjoner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F5E194-794D-685B-9497-B240B8E1FFCA}"/>
              </a:ext>
            </a:extLst>
          </p:cNvPr>
          <p:cNvSpPr/>
          <p:nvPr/>
        </p:nvSpPr>
        <p:spPr>
          <a:xfrm>
            <a:off x="8136742" y="4706910"/>
            <a:ext cx="764498" cy="76449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2895D9-0664-2580-043F-1B96CE08D52B}"/>
              </a:ext>
            </a:extLst>
          </p:cNvPr>
          <p:cNvSpPr/>
          <p:nvPr/>
        </p:nvSpPr>
        <p:spPr>
          <a:xfrm>
            <a:off x="9236439" y="1634734"/>
            <a:ext cx="764498" cy="7644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617127-0950-6CAB-F90F-1E423BE545AC}"/>
              </a:ext>
            </a:extLst>
          </p:cNvPr>
          <p:cNvSpPr/>
          <p:nvPr/>
        </p:nvSpPr>
        <p:spPr>
          <a:xfrm>
            <a:off x="10762518" y="3304056"/>
            <a:ext cx="764498" cy="76449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620FE-A308-D0D3-D805-8EDD915A36AD}"/>
              </a:ext>
            </a:extLst>
          </p:cNvPr>
          <p:cNvGrpSpPr/>
          <p:nvPr/>
        </p:nvGrpSpPr>
        <p:grpSpPr>
          <a:xfrm>
            <a:off x="7364748" y="2987498"/>
            <a:ext cx="2308485" cy="1647786"/>
            <a:chOff x="8154874" y="389744"/>
            <a:chExt cx="1243959" cy="812069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5BE0733F-3E65-3529-C530-8E91EA51C94D}"/>
                </a:ext>
              </a:extLst>
            </p:cNvPr>
            <p:cNvSpPr/>
            <p:nvPr/>
          </p:nvSpPr>
          <p:spPr>
            <a:xfrm rot="10800000">
              <a:off x="8776854" y="389744"/>
              <a:ext cx="621979" cy="809469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1415485-BE22-0983-A392-528840566B46}"/>
                </a:ext>
              </a:extLst>
            </p:cNvPr>
            <p:cNvSpPr/>
            <p:nvPr/>
          </p:nvSpPr>
          <p:spPr>
            <a:xfrm rot="10800000" flipH="1">
              <a:off x="8154874" y="392344"/>
              <a:ext cx="621980" cy="809469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3CFF30-ABB5-D0D8-A1CA-10366A7A5599}"/>
              </a:ext>
            </a:extLst>
          </p:cNvPr>
          <p:cNvGrpSpPr/>
          <p:nvPr/>
        </p:nvGrpSpPr>
        <p:grpSpPr>
          <a:xfrm>
            <a:off x="9001174" y="-69809"/>
            <a:ext cx="1208788" cy="1647786"/>
            <a:chOff x="8154874" y="389744"/>
            <a:chExt cx="1243959" cy="812069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75A07CB-5587-8F40-2769-C59C3662FDCE}"/>
                </a:ext>
              </a:extLst>
            </p:cNvPr>
            <p:cNvSpPr/>
            <p:nvPr/>
          </p:nvSpPr>
          <p:spPr>
            <a:xfrm rot="10800000">
              <a:off x="8776854" y="389744"/>
              <a:ext cx="621979" cy="809469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77A44F0C-DBFE-2762-7412-BE2CB21E5D43}"/>
                </a:ext>
              </a:extLst>
            </p:cNvPr>
            <p:cNvSpPr/>
            <p:nvPr/>
          </p:nvSpPr>
          <p:spPr>
            <a:xfrm rot="10800000" flipH="1">
              <a:off x="8154874" y="392344"/>
              <a:ext cx="621980" cy="809469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E3D026-A40B-218B-A1E9-0729D47DFD09}"/>
              </a:ext>
            </a:extLst>
          </p:cNvPr>
          <p:cNvGrpSpPr/>
          <p:nvPr/>
        </p:nvGrpSpPr>
        <p:grpSpPr>
          <a:xfrm>
            <a:off x="9998020" y="1634734"/>
            <a:ext cx="2308485" cy="1647786"/>
            <a:chOff x="8154874" y="389744"/>
            <a:chExt cx="1243959" cy="812069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4CE7DEE-4693-3D43-2038-717C1578546E}"/>
                </a:ext>
              </a:extLst>
            </p:cNvPr>
            <p:cNvSpPr/>
            <p:nvPr/>
          </p:nvSpPr>
          <p:spPr>
            <a:xfrm rot="10800000">
              <a:off x="8776854" y="389744"/>
              <a:ext cx="621979" cy="809469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DAB5933-11C2-0402-6F9A-EABC0548807E}"/>
                </a:ext>
              </a:extLst>
            </p:cNvPr>
            <p:cNvSpPr/>
            <p:nvPr/>
          </p:nvSpPr>
          <p:spPr>
            <a:xfrm rot="10800000" flipH="1">
              <a:off x="8154874" y="392344"/>
              <a:ext cx="621980" cy="809469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BF4BA-2362-6ED9-2CFA-0F4C742E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68" y="5583453"/>
            <a:ext cx="22860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141DE1-6E0B-EA10-969C-285F73AF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765" y="4166464"/>
            <a:ext cx="2286000" cy="41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E7E720-538A-E2E6-B715-1891B0860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71" y="2454216"/>
            <a:ext cx="2286000" cy="419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87DD88-6F3D-A3BF-3486-A31667428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688" y="6233929"/>
            <a:ext cx="3048000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114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C62C-BC05-13C6-62F6-B7B91F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LCAO + Variasjonsprinsipp = </a:t>
            </a:r>
            <a:r>
              <a:rPr lang="nb-NO" dirty="0" err="1"/>
              <a:t>Hartree-Fock</a:t>
            </a:r>
            <a:br>
              <a:rPr lang="nb-NO" dirty="0"/>
            </a:b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0235B-25FF-62E6-2FCE-EA358768109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 vi har beskrevet er til nå </a:t>
            </a:r>
            <a:r>
              <a:rPr lang="nb-NO" u="sng" dirty="0" err="1"/>
              <a:t>Hartree-Fock</a:t>
            </a:r>
            <a:r>
              <a:rPr lang="nb-NO" dirty="0"/>
              <a:t> utvidet til molekyler</a:t>
            </a:r>
          </a:p>
          <a:p>
            <a:pPr lvl="1"/>
            <a:r>
              <a:rPr lang="nb-NO" dirty="0"/>
              <a:t>Det er ingen grunn til å stoppe ved atomer!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I generell MO-teori kan vi gjøre </a:t>
            </a:r>
            <a:r>
              <a:rPr lang="nb-NO" u="sng" dirty="0"/>
              <a:t>ytterligere tilnærminger</a:t>
            </a:r>
            <a:endParaRPr lang="nb-NO" i="1" u="sng" dirty="0"/>
          </a:p>
          <a:p>
            <a:pPr lvl="1"/>
            <a:r>
              <a:rPr lang="nb-NO" dirty="0"/>
              <a:t>Eksempel: I modellen under tar vi vekk vekselvirkningene mellom elektronene</a:t>
            </a:r>
          </a:p>
          <a:p>
            <a:pPr lvl="1"/>
            <a:r>
              <a:rPr lang="nb-NO" dirty="0" err="1"/>
              <a:t>Hartree-Fock</a:t>
            </a:r>
            <a:r>
              <a:rPr lang="nb-NO" dirty="0"/>
              <a:t> med ulike tilnærminger kalles </a:t>
            </a:r>
            <a:r>
              <a:rPr lang="nb-NO" u="sng" dirty="0"/>
              <a:t>semiempiriske metoder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302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C755D-5A27-B42E-CEA3-C73F9D985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922E69A-54A8-9079-8F0F-3BFACB9F1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A0874DE-CB10-745B-96CC-18DE1D8C30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E4AD0C3-F6BE-5886-2451-25E863802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Kvalitativ modell for kjemisk binding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DE6A0B7-2F30-228C-420D-4655E9AEB6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4128-71B5-2F9E-52B4-35844262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D1F9560-1E01-C914-4709-9CA216156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967BAF1-E215-3C73-6387-119F358E4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77F1AAF-2501-C6C8-2F7E-B78E6B375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Kjemisk binding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32DD37-32DC-59DA-0C2F-C23EB0E1BC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1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F38B-41B2-F903-9099-EA2781F4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Kvalitativ modell for kovalent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D4A7F-7298-BAAE-AF00-C1534C06A89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skal se på modellen i Engel, kap. 12</a:t>
            </a:r>
          </a:p>
          <a:p>
            <a:r>
              <a:rPr lang="nb-NO" dirty="0"/>
              <a:t>Kjemisk binding i toatomige molekyl</a:t>
            </a:r>
          </a:p>
          <a:p>
            <a:r>
              <a:rPr lang="nb-NO" dirty="0"/>
              <a:t>Vi endrer notasjonen litt, ellers det samme</a:t>
            </a:r>
          </a:p>
          <a:p>
            <a:pPr lvl="1"/>
            <a:r>
              <a:rPr lang="nb-NO" dirty="0"/>
              <a:t>Hvorfor ikke gjøre modellen til en komplett MO-teori?</a:t>
            </a:r>
          </a:p>
          <a:p>
            <a:pPr lvl="1"/>
            <a:r>
              <a:rPr lang="nb-NO" dirty="0"/>
              <a:t>MO-teori er viktig</a:t>
            </a:r>
          </a:p>
          <a:p>
            <a:pPr lvl="1"/>
            <a:r>
              <a:rPr lang="nb-NO" dirty="0"/>
              <a:t>Standard notasjon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2204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1A19-2835-2AE4-8B14-2A2821F1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Kvalitativ modell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C639-9E13-81B8-9F3A-E22BC28BD49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To-</a:t>
            </a:r>
            <a:r>
              <a:rPr lang="nb-NO" dirty="0" err="1"/>
              <a:t>atomig</a:t>
            </a:r>
            <a:r>
              <a:rPr lang="nb-NO" dirty="0"/>
              <a:t> molekyl «AB»</a:t>
            </a:r>
          </a:p>
          <a:p>
            <a:r>
              <a:rPr lang="nb-NO" dirty="0"/>
              <a:t>1 AO per atom, 2 elektroner </a:t>
            </a:r>
          </a:p>
          <a:p>
            <a:r>
              <a:rPr lang="nb-NO" dirty="0"/>
              <a:t>Bil bruke LCAO for å finne </a:t>
            </a:r>
            <a:r>
              <a:rPr lang="nb-NO" dirty="0" err="1"/>
              <a:t>MOer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Sammenliknet med Engel kap. 12.1:</a:t>
            </a:r>
          </a:p>
          <a:p>
            <a:pPr lvl="1"/>
            <a:r>
              <a:rPr lang="nb-NO" dirty="0"/>
              <a:t>Vi har 2 elektroner, Engel kun 1</a:t>
            </a:r>
          </a:p>
          <a:p>
            <a:pPr lvl="1"/>
            <a:r>
              <a:rPr lang="nb-NO" dirty="0"/>
              <a:t>Men matematikken er den samme!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9A5EC3-0674-F2E0-8644-ED850CA27177}"/>
                  </a:ext>
                </a:extLst>
              </p14:cNvPr>
              <p14:cNvContentPartPr/>
              <p14:nvPr/>
            </p14:nvContentPartPr>
            <p14:xfrm>
              <a:off x="3986138" y="3878956"/>
              <a:ext cx="675360" cy="600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9A5EC3-0674-F2E0-8644-ED850CA271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498" y="3860956"/>
                <a:ext cx="711000" cy="636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Line Callout 1 8">
            <a:extLst>
              <a:ext uri="{FF2B5EF4-FFF2-40B4-BE49-F238E27FC236}">
                <a16:creationId xmlns:a16="http://schemas.microsoft.com/office/drawing/2014/main" id="{FD99B11B-CF9B-02F6-8DAD-1789A6CF9F56}"/>
              </a:ext>
            </a:extLst>
          </p:cNvPr>
          <p:cNvSpPr/>
          <p:nvPr/>
        </p:nvSpPr>
        <p:spPr>
          <a:xfrm>
            <a:off x="5516635" y="3846510"/>
            <a:ext cx="2198047" cy="600841"/>
          </a:xfrm>
          <a:prstGeom prst="borderCallout1">
            <a:avLst>
              <a:gd name="adj1" fmla="val 41204"/>
              <a:gd name="adj2" fmla="val -6969"/>
              <a:gd name="adj3" fmla="val 50129"/>
              <a:gd name="adj4" fmla="val -356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 ser bort fra denne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DDF428-9E3E-F427-9761-FFC82037142F}"/>
              </a:ext>
            </a:extLst>
          </p:cNvPr>
          <p:cNvGrpSpPr/>
          <p:nvPr/>
        </p:nvGrpSpPr>
        <p:grpSpPr>
          <a:xfrm>
            <a:off x="7824286" y="1992136"/>
            <a:ext cx="3763212" cy="3172796"/>
            <a:chOff x="7622611" y="13888"/>
            <a:chExt cx="3763212" cy="31727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70521C-5CE1-553B-61AD-0A8E702BB1F0}"/>
                </a:ext>
              </a:extLst>
            </p:cNvPr>
            <p:cNvSpPr/>
            <p:nvPr/>
          </p:nvSpPr>
          <p:spPr>
            <a:xfrm>
              <a:off x="8368145" y="1676400"/>
              <a:ext cx="817419" cy="8174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B3FA2C-A89A-070F-859B-A132A926A7E0}"/>
                </a:ext>
              </a:extLst>
            </p:cNvPr>
            <p:cNvSpPr/>
            <p:nvPr/>
          </p:nvSpPr>
          <p:spPr>
            <a:xfrm>
              <a:off x="9822873" y="1676400"/>
              <a:ext cx="817419" cy="8174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F93FD15-2D0E-1258-60D3-EA0860C35FB2}"/>
                </a:ext>
              </a:extLst>
            </p:cNvPr>
            <p:cNvCxnSpPr>
              <a:cxnSpLocks/>
            </p:cNvCxnSpPr>
            <p:nvPr/>
          </p:nvCxnSpPr>
          <p:spPr>
            <a:xfrm>
              <a:off x="8776854" y="2085110"/>
              <a:ext cx="14547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FD115B-A1A3-E645-1601-106F6FE38293}"/>
                </a:ext>
              </a:extLst>
            </p:cNvPr>
            <p:cNvSpPr txBox="1"/>
            <p:nvPr/>
          </p:nvSpPr>
          <p:spPr>
            <a:xfrm>
              <a:off x="8619344" y="2848130"/>
              <a:ext cx="404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581A7-3564-7CFB-F98A-4AC3999034F6}"/>
                </a:ext>
              </a:extLst>
            </p:cNvPr>
            <p:cNvSpPr txBox="1"/>
            <p:nvPr/>
          </p:nvSpPr>
          <p:spPr>
            <a:xfrm>
              <a:off x="10029214" y="2841909"/>
              <a:ext cx="404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8CFA0-47B4-9D19-5647-A04E5B773E31}"/>
                </a:ext>
              </a:extLst>
            </p:cNvPr>
            <p:cNvSpPr txBox="1"/>
            <p:nvPr/>
          </p:nvSpPr>
          <p:spPr>
            <a:xfrm>
              <a:off x="9270963" y="1698985"/>
              <a:ext cx="941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i="1" dirty="0"/>
                <a:t>R</a:t>
              </a:r>
              <a:r>
                <a:rPr lang="nb-NO" sz="1600" baseline="-25000" dirty="0"/>
                <a:t>AB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BA7103-6534-18F2-F8EA-3A2DCE628B19}"/>
                </a:ext>
              </a:extLst>
            </p:cNvPr>
            <p:cNvGrpSpPr/>
            <p:nvPr/>
          </p:nvGrpSpPr>
          <p:grpSpPr>
            <a:xfrm>
              <a:off x="9077338" y="13888"/>
              <a:ext cx="2308485" cy="1647786"/>
              <a:chOff x="8154874" y="389744"/>
              <a:chExt cx="1243959" cy="812069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CBED2F62-389D-299B-CFDE-FF46BFEE26CC}"/>
                  </a:ext>
                </a:extLst>
              </p:cNvPr>
              <p:cNvSpPr/>
              <p:nvPr/>
            </p:nvSpPr>
            <p:spPr>
              <a:xfrm rot="10800000">
                <a:off x="8776854" y="389744"/>
                <a:ext cx="621979" cy="809469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944CBB0-789A-B6A4-703F-EA1B57F429F0}"/>
                  </a:ext>
                </a:extLst>
              </p:cNvPr>
              <p:cNvSpPr/>
              <p:nvPr/>
            </p:nvSpPr>
            <p:spPr>
              <a:xfrm rot="10800000" flipH="1">
                <a:off x="8154874" y="392344"/>
                <a:ext cx="621980" cy="809469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70AAF7-1D07-1949-1781-2CA0296B91C8}"/>
                </a:ext>
              </a:extLst>
            </p:cNvPr>
            <p:cNvGrpSpPr/>
            <p:nvPr/>
          </p:nvGrpSpPr>
          <p:grpSpPr>
            <a:xfrm>
              <a:off x="7622611" y="19164"/>
              <a:ext cx="2308485" cy="1647786"/>
              <a:chOff x="8154874" y="389744"/>
              <a:chExt cx="1243959" cy="812069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63306555-DF16-F9C3-9074-317B9305B0F5}"/>
                  </a:ext>
                </a:extLst>
              </p:cNvPr>
              <p:cNvSpPr/>
              <p:nvPr/>
            </p:nvSpPr>
            <p:spPr>
              <a:xfrm rot="10800000">
                <a:off x="8776854" y="389744"/>
                <a:ext cx="621979" cy="809469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5165C23-A8F2-2E1A-A485-C03593D85914}"/>
                  </a:ext>
                </a:extLst>
              </p:cNvPr>
              <p:cNvSpPr/>
              <p:nvPr/>
            </p:nvSpPr>
            <p:spPr>
              <a:xfrm rot="10800000" flipH="1">
                <a:off x="8154874" y="392344"/>
                <a:ext cx="621980" cy="809469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4EA526F-F71C-FD6E-CCA9-909BC07C3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283" y="435620"/>
              <a:ext cx="622300" cy="3302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50B2AF-F50F-B8AF-48B9-88646E3FA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410" y="430713"/>
              <a:ext cx="596900" cy="3302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2E44927-832F-15E3-3441-C163A1A6D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12" y="2755957"/>
            <a:ext cx="2171700" cy="393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257EDE-A2B5-A3C1-861A-98974B1B6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2742" y="3380783"/>
            <a:ext cx="1460500" cy="431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6349B0-8206-2125-C04C-2C0A693D4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1326" y="2761363"/>
            <a:ext cx="1905000" cy="419100"/>
          </a:xfrm>
          <a:prstGeom prst="rect">
            <a:avLst/>
          </a:prstGeom>
        </p:spPr>
      </p:pic>
      <p:sp>
        <p:nvSpPr>
          <p:cNvPr id="28" name="Line Callout 1 27">
            <a:extLst>
              <a:ext uri="{FF2B5EF4-FFF2-40B4-BE49-F238E27FC236}">
                <a16:creationId xmlns:a16="http://schemas.microsoft.com/office/drawing/2014/main" id="{3A67BF0C-5FD8-8409-7604-B75A79A21F22}"/>
              </a:ext>
            </a:extLst>
          </p:cNvPr>
          <p:cNvSpPr/>
          <p:nvPr/>
        </p:nvSpPr>
        <p:spPr>
          <a:xfrm>
            <a:off x="5866536" y="1120701"/>
            <a:ext cx="1957750" cy="600841"/>
          </a:xfrm>
          <a:prstGeom prst="borderCallout1">
            <a:avLst>
              <a:gd name="adj1" fmla="val 126029"/>
              <a:gd name="adj2" fmla="val 7746"/>
              <a:gd name="adj3" fmla="val 254707"/>
              <a:gd name="adj4" fmla="val -26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Veldig simpel matrise!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9DB0E0-B48B-D20E-39B2-E4B56B6CB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8736" y="3966149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46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65D0-CAB9-E5C1-2C64-6CA101DE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Forventningsverdi for energi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FA081-70A1-5CDA-26B9-98BF3CDF858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289725"/>
          </a:xfrm>
        </p:spPr>
        <p:txBody>
          <a:bodyPr/>
          <a:lstStyle/>
          <a:p>
            <a:r>
              <a:rPr lang="nb-NO" dirty="0"/>
              <a:t>Totalenergien blir 2 ganger 1-elektron-energi (vi beviser ikke dette)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Formen på </a:t>
            </a:r>
            <a:r>
              <a:rPr lang="nb-NO" i="1" dirty="0"/>
              <a:t>H</a:t>
            </a:r>
            <a:r>
              <a:rPr lang="nb-NO" baseline="-25000" dirty="0"/>
              <a:t>e</a:t>
            </a:r>
            <a:r>
              <a:rPr lang="nb-NO" dirty="0"/>
              <a:t> er ikke viktig her og nå!</a:t>
            </a:r>
          </a:p>
          <a:p>
            <a:pPr lvl="1"/>
            <a:r>
              <a:rPr lang="nb-NO" dirty="0"/>
              <a:t>Det viktige er at elektronvekselvirkningen er borte</a:t>
            </a:r>
          </a:p>
          <a:p>
            <a:pPr lvl="1"/>
            <a:endParaRPr lang="nb-NO" dirty="0"/>
          </a:p>
          <a:p>
            <a:r>
              <a:rPr lang="nb-NO" dirty="0"/>
              <a:t>(Situasjonen er veldig lik «partikkel i boks LCAO-modellen» fra tidligere)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E2C32D7F-99FD-5E05-C10F-AF275B4F8C6C}"/>
              </a:ext>
            </a:extLst>
          </p:cNvPr>
          <p:cNvSpPr/>
          <p:nvPr/>
        </p:nvSpPr>
        <p:spPr>
          <a:xfrm>
            <a:off x="9802922" y="1500332"/>
            <a:ext cx="2008909" cy="457200"/>
          </a:xfrm>
          <a:prstGeom prst="borderCallout1">
            <a:avLst>
              <a:gd name="adj1" fmla="val 18750"/>
              <a:gd name="adj2" fmla="val -8333"/>
              <a:gd name="adj3" fmla="val 85227"/>
              <a:gd name="adj4" fmla="val -438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Kjernepotensial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F20555-E801-E8A0-0146-A9906BDC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355" y="2926941"/>
            <a:ext cx="21717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61D27C-A16D-F5C1-6BD4-48FF3C1A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255" y="1661038"/>
            <a:ext cx="6527800" cy="85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868E4-7BFF-A2C2-2CEB-594280FF5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155" y="2679291"/>
            <a:ext cx="2032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5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EF2D-4A9A-4FDE-DDB6-2BBB97C1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minimerer vi en funksjon?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4E1E-B7C8-2707-7538-614784D6034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Ved lokalt minimum: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b="1" dirty="0"/>
              <a:t>Merk: </a:t>
            </a:r>
            <a:r>
              <a:rPr lang="nb-NO" dirty="0"/>
              <a:t>Denne betingelsen kan også gi sadelpunkter og maksima</a:t>
            </a:r>
          </a:p>
          <a:p>
            <a:endParaRPr lang="nb-NO" dirty="0"/>
          </a:p>
          <a:p>
            <a:r>
              <a:rPr lang="nb-NO" dirty="0"/>
              <a:t>I vårt tilfelle: derivere teller og nevner, bruke 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6514B-3F2F-9F89-C4D5-1E359AEF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0" y="1733446"/>
            <a:ext cx="20701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9F48F-E438-B12D-515F-568EDFFE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649" y="4872934"/>
            <a:ext cx="2374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3C7F-8A6D-F7B8-7525-732502D0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Teller og nevner, matriseelementer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ADD58-6656-431C-A7D4-988F62D709F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regner ut telleren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... og nevneren: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Matriseelementer: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A00A2-80B5-49D6-32D8-C06893710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96" y="3330078"/>
            <a:ext cx="7772400" cy="48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0E6C0-F1A3-DFA7-2F91-AAB4CBCFB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825097"/>
            <a:ext cx="7772400" cy="433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654E8-D15B-AD77-0E09-357641E99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244" y="3853374"/>
            <a:ext cx="27559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1CFDF-C6A2-DE97-109E-37E441F42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794" y="4910361"/>
            <a:ext cx="2400300" cy="4064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B1C188E2-CEA4-9972-5941-283065629180}"/>
              </a:ext>
            </a:extLst>
          </p:cNvPr>
          <p:cNvSpPr/>
          <p:nvPr/>
        </p:nvSpPr>
        <p:spPr>
          <a:xfrm>
            <a:off x="3013023" y="6058602"/>
            <a:ext cx="2324100" cy="637454"/>
          </a:xfrm>
          <a:prstGeom prst="borderCallout1">
            <a:avLst>
              <a:gd name="adj1" fmla="val 18750"/>
              <a:gd name="adj2" fmla="val -8333"/>
              <a:gd name="adj3" fmla="val -19188"/>
              <a:gd name="adj4" fmla="val -246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 andre tilsvarende</a:t>
            </a:r>
          </a:p>
          <a:p>
            <a:pPr algn="ctr"/>
            <a:r>
              <a:rPr lang="nb-NO" sz="1600" dirty="0"/>
              <a:t>definert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63A50890-25E6-0868-D6B5-7D9334616312}"/>
              </a:ext>
            </a:extLst>
          </p:cNvPr>
          <p:cNvSpPr/>
          <p:nvPr/>
        </p:nvSpPr>
        <p:spPr>
          <a:xfrm>
            <a:off x="6250377" y="6058602"/>
            <a:ext cx="2324100" cy="637454"/>
          </a:xfrm>
          <a:prstGeom prst="borderCallout1">
            <a:avLst>
              <a:gd name="adj1" fmla="val 18750"/>
              <a:gd name="adj2" fmla="val -8333"/>
              <a:gd name="adj3" fmla="val -19188"/>
              <a:gd name="adj4" fmla="val -246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«overlapp»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FFFFA654-93B6-D383-6CD6-4BE10D048CBD}"/>
              </a:ext>
            </a:extLst>
          </p:cNvPr>
          <p:cNvSpPr/>
          <p:nvPr/>
        </p:nvSpPr>
        <p:spPr>
          <a:xfrm>
            <a:off x="9178977" y="5936105"/>
            <a:ext cx="2632854" cy="759951"/>
          </a:xfrm>
          <a:prstGeom prst="borderCallout1">
            <a:avLst>
              <a:gd name="adj1" fmla="val 18750"/>
              <a:gd name="adj2" fmla="val -8333"/>
              <a:gd name="adj3" fmla="val -19188"/>
              <a:gd name="adj4" fmla="val -246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 antar dette, det er standard og ikke noen restriksjon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DAAB63-E458-5B30-E121-19F8C3491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194" y="5316761"/>
            <a:ext cx="23749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5AF8BB-6DB6-42AA-A82D-3294A2A0F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82" y="5316761"/>
            <a:ext cx="31242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9AF0B2-4333-DDD7-F80A-29DA458F2D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4656" y="5380261"/>
            <a:ext cx="2362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35A3-D57C-F22A-FDE3-0C0F2F6E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Overlappet illustrert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174259-2D28-E586-D782-DA3A1AF4813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Jo nærmere atomene er, jo større er overlappet – generelt</a:t>
            </a:r>
          </a:p>
          <a:p>
            <a:r>
              <a:rPr lang="nb-NO" dirty="0"/>
              <a:t>Avhenger også av orbitalene og atomenes beskaffenhet!</a:t>
            </a:r>
          </a:p>
        </p:txBody>
      </p:sp>
      <p:pic>
        <p:nvPicPr>
          <p:cNvPr id="8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D40AC329-C4EA-D102-67A5-0763EC589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48" y="2538151"/>
            <a:ext cx="9512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6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C98-FDAB-D7D8-8DB9-2155FED3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Derivasjon av energien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24F3-14E7-DFB4-AFB7-0E722FDDD9F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Litt mer generelt enn i boka: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Derivasjon </a:t>
            </a:r>
            <a:r>
              <a:rPr lang="nb-NO" dirty="0" err="1"/>
              <a:t>mhp</a:t>
            </a:r>
            <a:r>
              <a:rPr lang="nb-NO" dirty="0"/>
              <a:t> </a:t>
            </a:r>
            <a:r>
              <a:rPr lang="nb-NO" i="1" dirty="0" err="1"/>
              <a:t>c</a:t>
            </a:r>
            <a:r>
              <a:rPr lang="nb-NO" baseline="-25000" dirty="0" err="1"/>
              <a:t>A</a:t>
            </a:r>
            <a:r>
              <a:rPr lang="nb-NO" baseline="-25000" dirty="0"/>
              <a:t> </a:t>
            </a:r>
            <a:r>
              <a:rPr lang="nb-NO" dirty="0"/>
              <a:t>(tilsvarende for B):</a:t>
            </a:r>
            <a:endParaRPr lang="nb-NO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6CCC-2460-C9B1-184D-2A763C13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15" y="1820675"/>
            <a:ext cx="9753608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F9388-8376-C9B1-EC34-9188DC33A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717" y="2882644"/>
            <a:ext cx="4191000" cy="876300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3403172B-7A18-C6D7-DC74-C21B0598372B}"/>
              </a:ext>
            </a:extLst>
          </p:cNvPr>
          <p:cNvSpPr/>
          <p:nvPr/>
        </p:nvSpPr>
        <p:spPr>
          <a:xfrm>
            <a:off x="6640019" y="5784971"/>
            <a:ext cx="2443396" cy="820096"/>
          </a:xfrm>
          <a:prstGeom prst="borderCallout1">
            <a:avLst>
              <a:gd name="adj1" fmla="val 18750"/>
              <a:gd name="adj2" fmla="val -8333"/>
              <a:gd name="adj3" fmla="val -68458"/>
              <a:gd name="adj4" fmla="val -364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A-komponent av matrise-vektor-produkt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A5A1B794-ECD3-BE40-197D-B173FD1BCA72}"/>
              </a:ext>
            </a:extLst>
          </p:cNvPr>
          <p:cNvSpPr/>
          <p:nvPr/>
        </p:nvSpPr>
        <p:spPr>
          <a:xfrm>
            <a:off x="9083415" y="3659822"/>
            <a:ext cx="2443396" cy="820096"/>
          </a:xfrm>
          <a:prstGeom prst="borderCallout1">
            <a:avLst>
              <a:gd name="adj1" fmla="val 108315"/>
              <a:gd name="adj2" fmla="val 2096"/>
              <a:gd name="adj3" fmla="val 167335"/>
              <a:gd name="adj4" fmla="val -187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Verdien av </a:t>
            </a:r>
            <a:r>
              <a:rPr lang="nb-NO" sz="1600" i="1" dirty="0"/>
              <a:t>E/2 </a:t>
            </a:r>
            <a:r>
              <a:rPr lang="nb-NO" sz="1600" dirty="0"/>
              <a:t>i løsningen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D77E89-8484-53A6-50FE-5ED9B5C2B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813" y="702366"/>
            <a:ext cx="1498600" cy="381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50A19B-AB16-D5F0-9DA3-5B5F0BD69253}"/>
              </a:ext>
            </a:extLst>
          </p:cNvPr>
          <p:cNvCxnSpPr/>
          <p:nvPr/>
        </p:nvCxnSpPr>
        <p:spPr>
          <a:xfrm>
            <a:off x="10193311" y="1203337"/>
            <a:ext cx="0" cy="6173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4C0DEEC-6F71-0162-15B8-D2ED1E44D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585" y="4721791"/>
            <a:ext cx="7137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1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27AE-6000-9A06-1721-87306F18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Generalisert egenverdiproblem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1315D-AFE2-7F2B-B677-06784B5D975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ender opp med denne likningen:</a:t>
            </a:r>
          </a:p>
          <a:p>
            <a:pPr lvl="1"/>
            <a:r>
              <a:rPr lang="nb-NO" dirty="0"/>
              <a:t>Finn </a:t>
            </a:r>
            <a:r>
              <a:rPr lang="nb-NO" i="1" dirty="0"/>
              <a:t>𝜀 </a:t>
            </a:r>
            <a:r>
              <a:rPr lang="nb-NO" dirty="0"/>
              <a:t>og</a:t>
            </a:r>
            <a:r>
              <a:rPr lang="nb-NO" i="1" dirty="0"/>
              <a:t> c </a:t>
            </a:r>
            <a:r>
              <a:rPr lang="nb-NO" dirty="0"/>
              <a:t>slik at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Generalisert egenverdiproblem, med sekulærlikning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Løsninger et komplisert </a:t>
            </a:r>
            <a:r>
              <a:rPr lang="nb-NO" dirty="0" err="1"/>
              <a:t>uttykk</a:t>
            </a:r>
            <a:r>
              <a:rPr lang="nb-NO" dirty="0"/>
              <a:t>, se (12.12) i boka. Men for </a:t>
            </a:r>
            <a:r>
              <a:rPr lang="nb-NO" u="sng" dirty="0"/>
              <a:t>homonukleære</a:t>
            </a:r>
            <a:r>
              <a:rPr lang="nb-NO" dirty="0"/>
              <a:t> molekyl «AA»: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56141-C738-8EB2-5500-42A37F39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0" y="3570984"/>
            <a:ext cx="38735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04E1F5-576A-2C62-B12D-89F537F4D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0" y="2121997"/>
            <a:ext cx="1460500" cy="3429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E93BBFF7-9536-E90C-3FB8-5ABF12BAA0C3}"/>
              </a:ext>
            </a:extLst>
          </p:cNvPr>
          <p:cNvSpPr/>
          <p:nvPr/>
        </p:nvSpPr>
        <p:spPr>
          <a:xfrm>
            <a:off x="8589364" y="2464896"/>
            <a:ext cx="2458387" cy="964103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Polynom av grad 2, så denne kan vi løse!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90410-98B1-BAF0-DAF9-7029E5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564" y="5825906"/>
            <a:ext cx="4495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EA40-A07B-F16A-F879-00FE7106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Egenvektorene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E4B9F-A955-8768-5C56-9B4B1DEEFDD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Egenverdiene var: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har (se Eksempelproblem 12.1 i boka):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3E017-81F7-2478-6A19-FC1D86E7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08" y="1733591"/>
            <a:ext cx="44958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5DA48-E9F3-98B7-E777-C9990F24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458" y="3889746"/>
            <a:ext cx="33147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1974E-7A05-2628-92F2-46A148664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08" y="4553139"/>
            <a:ext cx="3530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6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D64A-C00C-8741-E828-12212687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ser orbitalene ut?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2034239A-2C6F-2993-F92F-2BE40DBA717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33" y="1337508"/>
            <a:ext cx="5970270" cy="4975225"/>
          </a:xfr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E4A432F-48E6-AA22-1581-151E0B091E59}"/>
              </a:ext>
            </a:extLst>
          </p:cNvPr>
          <p:cNvSpPr/>
          <p:nvPr/>
        </p:nvSpPr>
        <p:spPr>
          <a:xfrm>
            <a:off x="7806970" y="1054386"/>
            <a:ext cx="3057993" cy="92600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AOene</a:t>
            </a:r>
            <a:endParaRPr lang="nb-NO" sz="1600" dirty="0"/>
          </a:p>
          <a:p>
            <a:pPr algn="ctr"/>
            <a:r>
              <a:rPr lang="nb-NO" sz="1600" dirty="0"/>
              <a:t>Lokalisert på atomene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9F862A5D-60E1-22A2-1AED-059C5C8770C3}"/>
              </a:ext>
            </a:extLst>
          </p:cNvPr>
          <p:cNvSpPr/>
          <p:nvPr/>
        </p:nvSpPr>
        <p:spPr>
          <a:xfrm>
            <a:off x="7806970" y="3683559"/>
            <a:ext cx="3057993" cy="92600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MOene</a:t>
            </a:r>
            <a:endParaRPr lang="nb-NO" sz="1600" dirty="0"/>
          </a:p>
          <a:p>
            <a:pPr algn="ctr"/>
            <a:r>
              <a:rPr lang="nb-NO" sz="1600" u="sng" dirty="0" err="1"/>
              <a:t>Delokalisert</a:t>
            </a:r>
            <a:r>
              <a:rPr lang="nb-NO" sz="1600" dirty="0"/>
              <a:t> på atomene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65595-C67C-BF38-2EBF-3A9EC0B4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744" y="3752862"/>
            <a:ext cx="5080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D8969-7DD5-11D7-2FAC-CF419F90D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552" y="3945964"/>
            <a:ext cx="520700" cy="3937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E4A9E-5886-65D3-F0FE-024DD2CD661B}"/>
              </a:ext>
            </a:extLst>
          </p:cNvPr>
          <p:cNvCxnSpPr/>
          <p:nvPr/>
        </p:nvCxnSpPr>
        <p:spPr>
          <a:xfrm flipH="1">
            <a:off x="6231744" y="4146562"/>
            <a:ext cx="254000" cy="46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197C1D-E983-387E-CD38-A9387515B453}"/>
              </a:ext>
            </a:extLst>
          </p:cNvPr>
          <p:cNvCxnSpPr>
            <a:stCxn id="9" idx="2"/>
          </p:cNvCxnSpPr>
          <p:nvPr/>
        </p:nvCxnSpPr>
        <p:spPr>
          <a:xfrm>
            <a:off x="4523902" y="4339664"/>
            <a:ext cx="857096" cy="9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4B0F0D8-1899-7B48-86CF-21A41EB21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152" y="868934"/>
            <a:ext cx="5842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44C1B-DDFE-B686-E7E5-3FAC3DB2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344" y="810458"/>
            <a:ext cx="558800" cy="330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A1672-2206-7E1D-1B51-F32D7B85F746}"/>
              </a:ext>
            </a:extLst>
          </p:cNvPr>
          <p:cNvCxnSpPr/>
          <p:nvPr/>
        </p:nvCxnSpPr>
        <p:spPr>
          <a:xfrm>
            <a:off x="4952450" y="1337508"/>
            <a:ext cx="428548" cy="63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83205D-B2E5-AECF-B254-B98113845550}"/>
              </a:ext>
            </a:extLst>
          </p:cNvPr>
          <p:cNvCxnSpPr/>
          <p:nvPr/>
        </p:nvCxnSpPr>
        <p:spPr>
          <a:xfrm flipH="1">
            <a:off x="6227387" y="1199134"/>
            <a:ext cx="258357" cy="62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5AC178-146C-C761-A155-93B19236AA10}"/>
              </a:ext>
            </a:extLst>
          </p:cNvPr>
          <p:cNvSpPr txBox="1"/>
          <p:nvPr/>
        </p:nvSpPr>
        <p:spPr>
          <a:xfrm>
            <a:off x="7502324" y="6047542"/>
            <a:ext cx="425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Illustrasjon fra «</a:t>
            </a:r>
            <a:r>
              <a:rPr lang="nb-NO" dirty="0" err="1"/>
              <a:t>Molecular</a:t>
            </a:r>
            <a:r>
              <a:rPr lang="nb-NO" dirty="0"/>
              <a:t> Electronic-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Theory</a:t>
            </a:r>
            <a:r>
              <a:rPr lang="nb-NO" dirty="0"/>
              <a:t>» av Helgaker, Jørgensen og Olsen</a:t>
            </a:r>
          </a:p>
        </p:txBody>
      </p:sp>
    </p:spTree>
    <p:extLst>
      <p:ext uri="{BB962C8B-B14F-4D97-AF65-F5344CB8AC3E}">
        <p14:creationId xmlns:p14="http://schemas.microsoft.com/office/powerpoint/2010/main" val="146690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07745F-E1C4-4669-2BBE-CC01907B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F5B3A-FCD6-DC1B-5154-4C0BDA49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3</a:t>
            </a:fld>
            <a:endParaRPr lang="en-US">
              <a:latin typeface="Helvetica Neue" panose="02000503000000020004" pitchFamily="2" charset="0"/>
            </a:endParaRPr>
          </a:p>
        </p:txBody>
      </p:sp>
      <p:pic>
        <p:nvPicPr>
          <p:cNvPr id="5" name="Picture 4" descr="A drop of water falling into a surface&#10;&#10;Description automatically generated">
            <a:extLst>
              <a:ext uri="{FF2B5EF4-FFF2-40B4-BE49-F238E27FC236}">
                <a16:creationId xmlns:a16="http://schemas.microsoft.com/office/drawing/2014/main" id="{8F4A153D-A4F9-7C48-3006-25EA57AF6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r="22897"/>
          <a:stretch/>
        </p:blipFill>
        <p:spPr>
          <a:xfrm>
            <a:off x="335779" y="3967301"/>
            <a:ext cx="2540000" cy="2654300"/>
          </a:xfrm>
          <a:prstGeom prst="rect">
            <a:avLst/>
          </a:prstGeom>
        </p:spPr>
      </p:pic>
      <p:pic>
        <p:nvPicPr>
          <p:cNvPr id="7" name="Picture 6" descr="A group of colored pencils&#10;&#10;Description automatically generated">
            <a:extLst>
              <a:ext uri="{FF2B5EF4-FFF2-40B4-BE49-F238E27FC236}">
                <a16:creationId xmlns:a16="http://schemas.microsoft.com/office/drawing/2014/main" id="{FDAD568E-73DB-A496-F6F6-713DA8E8A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44500"/>
            <a:ext cx="2802467" cy="4203701"/>
          </a:xfrm>
          <a:prstGeom prst="rect">
            <a:avLst/>
          </a:prstGeom>
        </p:spPr>
      </p:pic>
      <p:pic>
        <p:nvPicPr>
          <p:cNvPr id="1025" name="Picture 1" descr="A clear faceted gem supported in four clamps attached to a wedding ring">
            <a:extLst>
              <a:ext uri="{FF2B5EF4-FFF2-40B4-BE49-F238E27FC236}">
                <a16:creationId xmlns:a16="http://schemas.microsoft.com/office/drawing/2014/main" id="{7317166D-A93A-E51C-BDEC-09C7B85D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91586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undefined">
            <a:extLst>
              <a:ext uri="{FF2B5EF4-FFF2-40B4-BE49-F238E27FC236}">
                <a16:creationId xmlns:a16="http://schemas.microsoft.com/office/drawing/2014/main" id="{1580BC14-5C1D-467D-4C81-87C99C63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79" y="444500"/>
            <a:ext cx="208145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D18097-63F9-F377-A57B-2CF34462606E}"/>
              </a:ext>
            </a:extLst>
          </p:cNvPr>
          <p:cNvSpPr txBox="1"/>
          <p:nvPr/>
        </p:nvSpPr>
        <p:spPr>
          <a:xfrm>
            <a:off x="3276601" y="818410"/>
            <a:ext cx="4766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 dirty="0">
                <a:latin typeface="Helvetica Neue" panose="02000503000000020004" pitchFamily="2" charset="0"/>
              </a:rPr>
              <a:t>Vi kan ikke forestille oss en verden uten kjemiske bindinger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D3226-CD45-8E47-B4CB-468D8499D2D7}"/>
              </a:ext>
            </a:extLst>
          </p:cNvPr>
          <p:cNvSpPr txBox="1"/>
          <p:nvPr/>
        </p:nvSpPr>
        <p:spPr>
          <a:xfrm>
            <a:off x="2417232" y="3195929"/>
            <a:ext cx="427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Kobber: En god leder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F29ED-F056-35F2-3EB4-D37289CAD3AB}"/>
              </a:ext>
            </a:extLst>
          </p:cNvPr>
          <p:cNvSpPr txBox="1"/>
          <p:nvPr/>
        </p:nvSpPr>
        <p:spPr>
          <a:xfrm>
            <a:off x="2853264" y="6243181"/>
            <a:ext cx="146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Vann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E1837-924E-2AAD-CC29-A037AF85241B}"/>
              </a:ext>
            </a:extLst>
          </p:cNvPr>
          <p:cNvSpPr txBox="1"/>
          <p:nvPr/>
        </p:nvSpPr>
        <p:spPr>
          <a:xfrm>
            <a:off x="8081432" y="5507329"/>
            <a:ext cx="3784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Diamant og grafitt:</a:t>
            </a:r>
          </a:p>
          <a:p>
            <a:r>
              <a:rPr lang="nb-NO" sz="2400" i="1">
                <a:latin typeface="Helvetica Neue" panose="02000503000000020004" pitchFamily="2" charset="0"/>
              </a:rPr>
              <a:t>To former for karbon</a:t>
            </a:r>
          </a:p>
        </p:txBody>
      </p:sp>
      <p:pic>
        <p:nvPicPr>
          <p:cNvPr id="13" name="Picture 12" descr="A pile of small crystals&#10;&#10;Description automatically generated">
            <a:extLst>
              <a:ext uri="{FF2B5EF4-FFF2-40B4-BE49-F238E27FC236}">
                <a16:creationId xmlns:a16="http://schemas.microsoft.com/office/drawing/2014/main" id="{E60CCD15-2F38-A20A-73B3-198BED6F42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1" t="38302" r="35706" b="19822"/>
          <a:stretch/>
        </p:blipFill>
        <p:spPr>
          <a:xfrm>
            <a:off x="3844768" y="4449408"/>
            <a:ext cx="2685449" cy="18279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F303C7-7E63-38E2-8398-494A3CB32A56}"/>
              </a:ext>
            </a:extLst>
          </p:cNvPr>
          <p:cNvSpPr txBox="1"/>
          <p:nvPr/>
        </p:nvSpPr>
        <p:spPr>
          <a:xfrm>
            <a:off x="6528597" y="5919641"/>
            <a:ext cx="146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 dirty="0">
                <a:latin typeface="Helvetica Neue" panose="02000503000000020004" pitchFamily="2" charset="0"/>
              </a:rPr>
              <a:t>Bordsalt</a:t>
            </a:r>
          </a:p>
        </p:txBody>
      </p:sp>
    </p:spTree>
    <p:extLst>
      <p:ext uri="{BB962C8B-B14F-4D97-AF65-F5344CB8AC3E}">
        <p14:creationId xmlns:p14="http://schemas.microsoft.com/office/powerpoint/2010/main" val="356326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3ABA-C44B-E8C4-1BD4-0BEEBFFB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MO-energidiagram</a:t>
            </a:r>
          </a:p>
        </p:txBody>
      </p:sp>
      <p:pic>
        <p:nvPicPr>
          <p:cNvPr id="6" name="Content Placeholder 5" descr="A diagram of a molecule&#10;&#10;Description automatically generated">
            <a:extLst>
              <a:ext uri="{FF2B5EF4-FFF2-40B4-BE49-F238E27FC236}">
                <a16:creationId xmlns:a16="http://schemas.microsoft.com/office/drawing/2014/main" id="{AF68E3EA-2021-0C25-4B52-4F9120AB350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91" y="1082675"/>
            <a:ext cx="4188005" cy="4975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6F041-C1D7-CE69-A97B-9FEAFC778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645"/>
          <a:stretch/>
        </p:blipFill>
        <p:spPr>
          <a:xfrm>
            <a:off x="5500642" y="3801698"/>
            <a:ext cx="2128978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228CB6-8868-A51B-A2E8-CE473314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16" r="-2371"/>
          <a:stretch/>
        </p:blipFill>
        <p:spPr>
          <a:xfrm>
            <a:off x="5935730" y="1421919"/>
            <a:ext cx="2128978" cy="80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1ACFFA-5645-FE8C-0B59-1BB69DCE1857}"/>
              </a:ext>
            </a:extLst>
          </p:cNvPr>
          <p:cNvSpPr txBox="1"/>
          <p:nvPr/>
        </p:nvSpPr>
        <p:spPr>
          <a:xfrm>
            <a:off x="8064708" y="4281919"/>
            <a:ext cx="3747124" cy="2308324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b-NO" sz="1600" dirty="0"/>
              <a:t>Gitt at HAB &lt; 0 har vi alltid en </a:t>
            </a:r>
            <a:r>
              <a:rPr lang="nb-NO" sz="1600" u="sng" dirty="0"/>
              <a:t>senkning av energien i nederste MO</a:t>
            </a:r>
          </a:p>
          <a:p>
            <a:endParaRPr lang="nb-NO" sz="1600" u="sng" dirty="0"/>
          </a:p>
          <a:p>
            <a:r>
              <a:rPr lang="nb-NO" sz="1600" dirty="0"/>
              <a:t>Gitt at SAB &gt; 0 har vi alltid at øverste MO er hevet mer enn nederste er senket</a:t>
            </a:r>
          </a:p>
          <a:p>
            <a:endParaRPr lang="nb-NO" sz="1600" dirty="0"/>
          </a:p>
          <a:p>
            <a:r>
              <a:rPr lang="nb-NO" sz="1600" dirty="0"/>
              <a:t>2-elektron-bølgefunksjonen har lavere energi – binding!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6377-D037-1AB6-FF39-11607F48E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575" y="4853065"/>
            <a:ext cx="170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9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B43B7-BF94-E5D7-1D6B-F869BB62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ECDA71A6-1BE0-686F-9011-00C947F53E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9BA03773-07E5-F31F-F3F4-789E6B35F2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3C326EF-C2FE-120D-E194-FAA45D4E3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</a:t>
            </a:r>
            <a:r>
              <a:rPr lang="nb-NO" baseline="-25000" dirty="0"/>
              <a:t>2</a:t>
            </a:r>
            <a:r>
              <a:rPr lang="nb-NO" baseline="30000" dirty="0"/>
              <a:t>+</a:t>
            </a:r>
            <a:endParaRPr lang="en-US" baseline="30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6638C-B3FE-FBEE-26DE-E00C94A512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93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A21A-40C4-B205-1F7E-58E0FF1C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Anvendelse av modellen på 1 elektron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9054A-00CA-A7F9-B9CA-470C7365181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</a:t>
            </a:r>
            <a:r>
              <a:rPr lang="nb-NO" baseline="-25000" dirty="0"/>
              <a:t>2</a:t>
            </a:r>
            <a:r>
              <a:rPr lang="nb-NO" baseline="30000" dirty="0"/>
              <a:t>+ </a:t>
            </a:r>
            <a:r>
              <a:rPr lang="nb-NO" dirty="0"/>
              <a:t>- kun 1 elektron</a:t>
            </a:r>
          </a:p>
          <a:p>
            <a:r>
              <a:rPr lang="nb-NO" dirty="0"/>
              <a:t>Tilnærmingen at elektronene ikke vekselvirker ikke lenger en tilnærming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 2 </a:t>
            </a:r>
            <a:r>
              <a:rPr lang="nb-NO" dirty="0" err="1"/>
              <a:t>AOene</a:t>
            </a:r>
            <a:r>
              <a:rPr lang="nb-NO" dirty="0"/>
              <a:t> er 1s-funksjoner, plassert på hver H-kjerne: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MOene</a:t>
            </a:r>
            <a:r>
              <a:rPr lang="nb-NO" dirty="0"/>
              <a:t>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5" name="Picture 4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5C417116-F483-3F20-6A48-6D48DDD8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48" y="2228643"/>
            <a:ext cx="4381500" cy="812800"/>
          </a:xfrm>
          <a:prstGeom prst="rect">
            <a:avLst/>
          </a:prstGeom>
        </p:spPr>
      </p:pic>
      <p:pic>
        <p:nvPicPr>
          <p:cNvPr id="8" name="Picture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868FCFD0-92A1-7E72-6EA2-A89747EC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139743"/>
            <a:ext cx="53594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FC9974-4F12-A3C8-A605-95D78A566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46" y="3816558"/>
            <a:ext cx="3695700" cy="9017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83D31D88-D14E-8E6C-0B55-55615186B36D}"/>
              </a:ext>
            </a:extLst>
          </p:cNvPr>
          <p:cNvSpPr/>
          <p:nvPr/>
        </p:nvSpPr>
        <p:spPr>
          <a:xfrm>
            <a:off x="8251042" y="3736818"/>
            <a:ext cx="3695700" cy="1400172"/>
          </a:xfrm>
          <a:prstGeom prst="borderCallout1">
            <a:avLst>
              <a:gd name="adj1" fmla="val 18750"/>
              <a:gd name="adj2" fmla="val -8333"/>
              <a:gd name="adj3" fmla="val 25619"/>
              <a:gd name="adj4" fmla="val -300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𝜁 er en slags effektiv kjerneladning, kan optimere energien med hensyn på denne for en mer fleksibel MO-modell</a:t>
            </a:r>
          </a:p>
        </p:txBody>
      </p:sp>
      <p:pic>
        <p:nvPicPr>
          <p:cNvPr id="13" name="Picture 12" descr="A close-up of some symbols&#10;&#10;Description automatically generated">
            <a:extLst>
              <a:ext uri="{FF2B5EF4-FFF2-40B4-BE49-F238E27FC236}">
                <a16:creationId xmlns:a16="http://schemas.microsoft.com/office/drawing/2014/main" id="{7922AA4F-4584-2EBA-51E1-5F5EE7916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46" y="5417460"/>
            <a:ext cx="3479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12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plane&#10;&#10;Description automatically generated with medium confidence">
            <a:extLst>
              <a:ext uri="{FF2B5EF4-FFF2-40B4-BE49-F238E27FC236}">
                <a16:creationId xmlns:a16="http://schemas.microsoft.com/office/drawing/2014/main" id="{AA190BF2-6075-FD5D-9309-2B05413C7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635" y="1590325"/>
            <a:ext cx="6796195" cy="4472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80E24-29EF-8F2E-EE0E-B9001336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Inversjonssymmetri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E6D0F-E325-24DF-7DFF-3A5041DC031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851398" cy="4975236"/>
          </a:xfrm>
        </p:spPr>
        <p:txBody>
          <a:bodyPr/>
          <a:lstStyle/>
          <a:p>
            <a:r>
              <a:rPr lang="nb-NO" dirty="0"/>
              <a:t>Ionet er inversjonssymmetrisk</a:t>
            </a:r>
          </a:p>
          <a:p>
            <a:r>
              <a:rPr lang="nb-NO" dirty="0"/>
              <a:t>Bølgefunksjonene arver denne symmetrien:</a:t>
            </a:r>
          </a:p>
          <a:p>
            <a:pPr lvl="1"/>
            <a:r>
              <a:rPr lang="nb-NO" dirty="0"/>
              <a:t>g = </a:t>
            </a:r>
            <a:r>
              <a:rPr lang="nb-NO" dirty="0" err="1"/>
              <a:t>gerade</a:t>
            </a:r>
            <a:r>
              <a:rPr lang="nb-NO" dirty="0"/>
              <a:t> (jamn)</a:t>
            </a:r>
          </a:p>
          <a:p>
            <a:pPr lvl="1"/>
            <a:r>
              <a:rPr lang="nb-NO" dirty="0"/>
              <a:t>u = </a:t>
            </a:r>
            <a:r>
              <a:rPr lang="nb-NO" dirty="0" err="1"/>
              <a:t>ungerade</a:t>
            </a:r>
            <a:r>
              <a:rPr lang="nb-NO" dirty="0"/>
              <a:t> (odde)</a:t>
            </a:r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A9663-5F0B-FB74-09A0-D3C3672E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9" y="1064857"/>
            <a:ext cx="20828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6ED35-E921-4748-740A-0BF35F41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229" y="1035080"/>
            <a:ext cx="2273300" cy="406400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CF76C7BC-6461-DCCB-CA9E-F42E2F819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2"/>
          <a:stretch/>
        </p:blipFill>
        <p:spPr>
          <a:xfrm>
            <a:off x="1391923" y="3826378"/>
            <a:ext cx="1952024" cy="22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63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7683-19C5-7474-2606-36C1661B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MO-energi-diagram</a:t>
            </a:r>
          </a:p>
        </p:txBody>
      </p:sp>
      <p:pic>
        <p:nvPicPr>
          <p:cNvPr id="5" name="Content Placeholder 4" descr="A diagram of a chemical structure&#10;&#10;Description automatically generated">
            <a:extLst>
              <a:ext uri="{FF2B5EF4-FFF2-40B4-BE49-F238E27FC236}">
                <a16:creationId xmlns:a16="http://schemas.microsoft.com/office/drawing/2014/main" id="{BDE32DC4-CCD0-120C-675C-20FC9861243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47" y="1771662"/>
            <a:ext cx="7925521" cy="3584497"/>
          </a:xfrm>
        </p:spPr>
      </p:pic>
    </p:spTree>
    <p:extLst>
      <p:ext uri="{BB962C8B-B14F-4D97-AF65-F5344CB8AC3E}">
        <p14:creationId xmlns:p14="http://schemas.microsoft.com/office/powerpoint/2010/main" val="4106897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6C0AC-71B1-634B-7C1B-6F56B7CB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Potensialenergiflate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64A88D73-966C-CA06-2880-09AB3001448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090534"/>
            <a:ext cx="11178632" cy="4676931"/>
          </a:xfr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A4E64B6-AB62-F969-A725-E8F9F21CEFCB}"/>
              </a:ext>
            </a:extLst>
          </p:cNvPr>
          <p:cNvSpPr/>
          <p:nvPr/>
        </p:nvSpPr>
        <p:spPr>
          <a:xfrm>
            <a:off x="5861154" y="1528997"/>
            <a:ext cx="2578308" cy="1094282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Den øverste </a:t>
            </a:r>
            <a:r>
              <a:rPr lang="nb-NO" sz="1800" dirty="0" err="1"/>
              <a:t>MOen</a:t>
            </a:r>
            <a:r>
              <a:rPr lang="nb-NO" sz="1800" dirty="0"/>
              <a:t> </a:t>
            </a:r>
            <a:r>
              <a:rPr lang="nb-NO" sz="1800" u="sng" dirty="0"/>
              <a:t>binder ikke molekylet</a:t>
            </a:r>
            <a:endParaRPr lang="nb-NO" sz="1800" dirty="0"/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6D85942F-7CC3-84C5-973C-460F01A328A7}"/>
              </a:ext>
            </a:extLst>
          </p:cNvPr>
          <p:cNvSpPr/>
          <p:nvPr/>
        </p:nvSpPr>
        <p:spPr>
          <a:xfrm>
            <a:off x="6096000" y="5121277"/>
            <a:ext cx="2578308" cy="1094282"/>
          </a:xfrm>
          <a:prstGeom prst="borderCallout1">
            <a:avLst>
              <a:gd name="adj1" fmla="val 18750"/>
              <a:gd name="adj2" fmla="val -8333"/>
              <a:gd name="adj3" fmla="val -21747"/>
              <a:gd name="adj4" fmla="val -546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Den nederste </a:t>
            </a:r>
            <a:r>
              <a:rPr lang="nb-NO" sz="1800" dirty="0" err="1"/>
              <a:t>MOen</a:t>
            </a:r>
            <a:r>
              <a:rPr lang="nb-NO" sz="1800" dirty="0"/>
              <a:t> </a:t>
            </a:r>
            <a:r>
              <a:rPr lang="nb-NO" sz="1800" u="sng" dirty="0"/>
              <a:t>binder molekylet</a:t>
            </a:r>
            <a:endParaRPr lang="nb-NO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A6A20-B67E-32A7-BEBD-58E66309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249" y="5521430"/>
            <a:ext cx="14351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FACC8-505E-F776-D0EB-AB5740821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158" y="1872938"/>
            <a:ext cx="1435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13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25B1-BF28-D72C-E2EB-9018742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Tettheten til </a:t>
            </a:r>
            <a:r>
              <a:rPr lang="nb-NO" dirty="0" err="1"/>
              <a:t>bonding</a:t>
            </a:r>
            <a:r>
              <a:rPr lang="nb-NO" dirty="0"/>
              <a:t> og anti-</a:t>
            </a:r>
            <a:r>
              <a:rPr lang="nb-NO" dirty="0" err="1"/>
              <a:t>bonding</a:t>
            </a:r>
            <a:endParaRPr lang="nb-NO" dirty="0"/>
          </a:p>
        </p:txBody>
      </p:sp>
      <p:pic>
        <p:nvPicPr>
          <p:cNvPr id="7" name="Picture 6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F5DE132F-8906-CA4E-3474-1C98B31A1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5" y="916012"/>
            <a:ext cx="3844152" cy="2914298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C4024FA0-81EE-115A-BADB-F92460B15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29" y="282315"/>
            <a:ext cx="4279900" cy="4724400"/>
          </a:xfrm>
          <a:prstGeom prst="rect">
            <a:avLst/>
          </a:prstGeom>
        </p:spPr>
      </p:pic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75A6D5C0-692D-8795-1B01-7942EA586F0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5" y="3883814"/>
            <a:ext cx="4025587" cy="2812241"/>
          </a:xfrm>
        </p:spPr>
      </p:pic>
      <p:sp>
        <p:nvSpPr>
          <p:cNvPr id="10" name="Line Callout 1 9">
            <a:extLst>
              <a:ext uri="{FF2B5EF4-FFF2-40B4-BE49-F238E27FC236}">
                <a16:creationId xmlns:a16="http://schemas.microsoft.com/office/drawing/2014/main" id="{999E65EE-10D5-92FF-DB30-4A04F5D77356}"/>
              </a:ext>
            </a:extLst>
          </p:cNvPr>
          <p:cNvSpPr/>
          <p:nvPr/>
        </p:nvSpPr>
        <p:spPr>
          <a:xfrm>
            <a:off x="5377417" y="5030022"/>
            <a:ext cx="3676642" cy="1666033"/>
          </a:xfrm>
          <a:prstGeom prst="borderCallout1">
            <a:avLst>
              <a:gd name="adj1" fmla="val -8243"/>
              <a:gd name="adj2" fmla="val 32031"/>
              <a:gd name="adj3" fmla="val -92393"/>
              <a:gd name="adj4" fmla="val 1170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Ved binding foretrekker elektronene å være mellom kjernene</a:t>
            </a:r>
          </a:p>
          <a:p>
            <a:pPr algn="ctr"/>
            <a:endParaRPr lang="nb-NO" sz="1800" dirty="0"/>
          </a:p>
          <a:p>
            <a:pPr algn="ctr"/>
            <a:r>
              <a:rPr lang="nb-NO" sz="1800" dirty="0"/>
              <a:t>Elektronet er </a:t>
            </a:r>
            <a:r>
              <a:rPr lang="nb-NO" sz="1800" dirty="0" err="1"/>
              <a:t>delokalisert</a:t>
            </a:r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38731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4FC9D-622D-9880-C1DC-104B341A4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B107CCD-57EB-19F4-7CC4-29D734CE69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DD382B7B-7471-A2DB-101E-DBF5FBE33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BA20C7B-A07B-EB27-D0CD-641702AFD0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MOer</a:t>
            </a:r>
            <a:r>
              <a:rPr lang="nb-NO" dirty="0"/>
              <a:t> og symmetrier</a:t>
            </a:r>
            <a:endParaRPr lang="en-US" baseline="30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B9E253-270F-5421-4935-E5B7F6D557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56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0562-5103-4A9D-8456-CE3BBD3F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Symmetrioperasjoner på </a:t>
            </a:r>
            <a:r>
              <a:rPr lang="nb-NO" dirty="0" err="1"/>
              <a:t>MOer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2D70-6E8D-A2BA-E223-05F5D5309AF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tenker oss et generelt molekyl AA, N&gt;1 elektroner totalt</a:t>
            </a:r>
          </a:p>
          <a:p>
            <a:r>
              <a:rPr lang="nb-NO" dirty="0"/>
              <a:t>To symmetrier (se tavle):</a:t>
            </a:r>
          </a:p>
          <a:p>
            <a:pPr lvl="1"/>
            <a:r>
              <a:rPr lang="nb-NO" dirty="0"/>
              <a:t>Inversjon (allerede sett): </a:t>
            </a:r>
            <a:r>
              <a:rPr lang="nb-NO" i="1" dirty="0"/>
              <a:t>g</a:t>
            </a:r>
            <a:r>
              <a:rPr lang="nb-NO" dirty="0"/>
              <a:t> eller </a:t>
            </a:r>
            <a:r>
              <a:rPr lang="nb-NO" i="1" dirty="0"/>
              <a:t>u</a:t>
            </a:r>
            <a:endParaRPr lang="nb-NO" dirty="0"/>
          </a:p>
          <a:p>
            <a:pPr lvl="1"/>
            <a:r>
              <a:rPr lang="nb-NO" dirty="0"/>
              <a:t>Rotasjon om molekylaksen (z-aksen): 𝜎 eller 𝜋 (videre til 𝛿, 𝜑...)</a:t>
            </a:r>
          </a:p>
          <a:p>
            <a:pPr lvl="2"/>
            <a:r>
              <a:rPr lang="nb-NO" dirty="0"/>
              <a:t>Sylindrisk analogi til s, p, d, f, ...</a:t>
            </a:r>
          </a:p>
          <a:p>
            <a:r>
              <a:rPr lang="nb-NO" dirty="0" err="1"/>
              <a:t>MOene</a:t>
            </a:r>
            <a:r>
              <a:rPr lang="nb-NO" dirty="0"/>
              <a:t> vil arve symmetriene!</a:t>
            </a:r>
          </a:p>
        </p:txBody>
      </p:sp>
      <p:pic>
        <p:nvPicPr>
          <p:cNvPr id="5" name="Picture 4" descr="A diagram of a physics experiment&#10;&#10;Description automatically generated with medium confidence">
            <a:extLst>
              <a:ext uri="{FF2B5EF4-FFF2-40B4-BE49-F238E27FC236}">
                <a16:creationId xmlns:a16="http://schemas.microsoft.com/office/drawing/2014/main" id="{8144D03E-FAF5-41BE-962E-A38248C59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93" y="3063336"/>
            <a:ext cx="4518582" cy="3632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92062-9DF7-4D70-173B-6B4B2F78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31" y="4812638"/>
            <a:ext cx="901700" cy="584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09E22A-B2BB-838B-85FA-785A38671747}"/>
              </a:ext>
            </a:extLst>
          </p:cNvPr>
          <p:cNvCxnSpPr>
            <a:cxnSpLocks/>
          </p:cNvCxnSpPr>
          <p:nvPr/>
        </p:nvCxnSpPr>
        <p:spPr>
          <a:xfrm flipH="1">
            <a:off x="3305232" y="4482085"/>
            <a:ext cx="574198" cy="4304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DAE4FD-A493-77C1-919B-657E921BB1A6}"/>
              </a:ext>
            </a:extLst>
          </p:cNvPr>
          <p:cNvSpPr txBox="1"/>
          <p:nvPr/>
        </p:nvSpPr>
        <p:spPr>
          <a:xfrm>
            <a:off x="4437088" y="5844762"/>
            <a:ext cx="2063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Inversjon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82BC2-25AC-A21B-DD6F-8CD02D43C480}"/>
              </a:ext>
            </a:extLst>
          </p:cNvPr>
          <p:cNvCxnSpPr>
            <a:cxnSpLocks/>
          </p:cNvCxnSpPr>
          <p:nvPr/>
        </p:nvCxnSpPr>
        <p:spPr>
          <a:xfrm flipH="1" flipV="1">
            <a:off x="3592331" y="5236593"/>
            <a:ext cx="749300" cy="7096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F7B180-F8F7-43E2-1E9C-5F185D6FA3EF}"/>
              </a:ext>
            </a:extLst>
          </p:cNvPr>
          <p:cNvSpPr txBox="1"/>
          <p:nvPr/>
        </p:nvSpPr>
        <p:spPr>
          <a:xfrm>
            <a:off x="4032354" y="4245035"/>
            <a:ext cx="2063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Rotasjon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E2032-D7BA-A3A3-90EC-84D6EF56C4E1}"/>
              </a:ext>
            </a:extLst>
          </p:cNvPr>
          <p:cNvSpPr txBox="1"/>
          <p:nvPr/>
        </p:nvSpPr>
        <p:spPr>
          <a:xfrm>
            <a:off x="312158" y="4053298"/>
            <a:ext cx="2916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Energirekkefølge på MO med denne symmetrien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F932A1-AA7F-1005-F997-260C5C628D88}"/>
              </a:ext>
            </a:extLst>
          </p:cNvPr>
          <p:cNvCxnSpPr>
            <a:cxnSpLocks/>
          </p:cNvCxnSpPr>
          <p:nvPr/>
        </p:nvCxnSpPr>
        <p:spPr>
          <a:xfrm>
            <a:off x="1786702" y="4645284"/>
            <a:ext cx="1029773" cy="3233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69FDE11-552C-9171-B4AA-4DB911ABC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454" y="6111856"/>
            <a:ext cx="901700" cy="584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00D276-DAFC-FE7A-C498-B75E71CDEDD0}"/>
              </a:ext>
            </a:extLst>
          </p:cNvPr>
          <p:cNvCxnSpPr>
            <a:cxnSpLocks/>
          </p:cNvCxnSpPr>
          <p:nvPr/>
        </p:nvCxnSpPr>
        <p:spPr>
          <a:xfrm>
            <a:off x="1514505" y="5564192"/>
            <a:ext cx="1400279" cy="556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FEB5AA-ABEA-0E51-4105-6483C613500A}"/>
              </a:ext>
            </a:extLst>
          </p:cNvPr>
          <p:cNvSpPr txBox="1"/>
          <p:nvPr/>
        </p:nvSpPr>
        <p:spPr>
          <a:xfrm>
            <a:off x="427377" y="5179060"/>
            <a:ext cx="2063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err="1"/>
              <a:t>Antibonding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3686327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D5F2-A9FE-AAB5-8AFF-2B65B9FB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Symmetriene bestemmer hvilke </a:t>
            </a:r>
            <a:r>
              <a:rPr lang="nb-NO" dirty="0" err="1"/>
              <a:t>AOer</a:t>
            </a:r>
            <a:r>
              <a:rPr lang="nb-NO" dirty="0"/>
              <a:t> som kan kombineres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32630D-28E5-56F1-28D6-A5139473BA4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336328"/>
            <a:ext cx="11431663" cy="4722273"/>
          </a:xfrm>
        </p:spPr>
        <p:txBody>
          <a:bodyPr/>
          <a:lstStyle/>
          <a:p>
            <a:r>
              <a:rPr lang="nb-NO" dirty="0" err="1"/>
              <a:t>Overlappsintegralet</a:t>
            </a:r>
            <a:r>
              <a:rPr lang="nb-NO" dirty="0"/>
              <a:t> mellom </a:t>
            </a:r>
            <a:r>
              <a:rPr lang="nb-NO" dirty="0" err="1"/>
              <a:t>AOer</a:t>
            </a:r>
            <a:r>
              <a:rPr lang="nb-NO" dirty="0"/>
              <a:t> bestemmer om de kobles eller ikke</a:t>
            </a:r>
          </a:p>
        </p:txBody>
      </p:sp>
      <p:pic>
        <p:nvPicPr>
          <p:cNvPr id="9" name="Content Placeholder 5" descr="A group of red and blue spheres&#10;&#10;Description automatically generated">
            <a:extLst>
              <a:ext uri="{FF2B5EF4-FFF2-40B4-BE49-F238E27FC236}">
                <a16:creationId xmlns:a16="http://schemas.microsoft.com/office/drawing/2014/main" id="{1F7CEB39-948B-CCD9-2B75-635D19B78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2368412"/>
            <a:ext cx="11433175" cy="31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1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D9C5-6B8A-9DA4-8823-7996A7F6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Kovalente bindinger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5EFE5-495D-57D9-3CF5-F9C85D23F29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Atomene oppnår </a:t>
            </a:r>
            <a:r>
              <a:rPr lang="nb-NO" u="sng" dirty="0"/>
              <a:t>lukka skall </a:t>
            </a:r>
            <a:r>
              <a:rPr lang="nb-NO" dirty="0"/>
              <a:t>ved å dele valenselektroner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0070E-B5CC-DF10-DF1E-D04FE036DDD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CD718-AC6B-6A6F-3741-58F7979D67C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4</a:t>
            </a:fld>
            <a:endParaRPr lang="en-US">
              <a:latin typeface="Helvetica Neue" panose="02000503000000020004" pitchFamily="2" charset="0"/>
            </a:endParaRPr>
          </a:p>
        </p:txBody>
      </p:sp>
      <p:pic>
        <p:nvPicPr>
          <p:cNvPr id="6" name="Content Placeholder 8" descr="Purple spots on a white surface&#10;&#10;Description automatically generated">
            <a:extLst>
              <a:ext uri="{FF2B5EF4-FFF2-40B4-BE49-F238E27FC236}">
                <a16:creationId xmlns:a16="http://schemas.microsoft.com/office/drawing/2014/main" id="{F6EF6F13-81EC-07A3-9D7F-A08B6198C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5" t="39036" r="27945" b="19027"/>
          <a:stretch/>
        </p:blipFill>
        <p:spPr>
          <a:xfrm rot="5400000">
            <a:off x="1212911" y="1849914"/>
            <a:ext cx="3818225" cy="3583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045AA-065E-1508-ADE1-1BA860595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15" y="1927402"/>
            <a:ext cx="3590576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0A477F-4032-23D4-C30D-93C674ABE86F}"/>
              </a:ext>
            </a:extLst>
          </p:cNvPr>
          <p:cNvSpPr txBox="1"/>
          <p:nvPr/>
        </p:nvSpPr>
        <p:spPr>
          <a:xfrm>
            <a:off x="430059" y="5319894"/>
            <a:ext cx="3468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Elektrontetthet </a:t>
            </a:r>
            <a:r>
              <a:rPr lang="nb-NO" sz="2400" i="1" u="sng">
                <a:latin typeface="Helvetica Neue" panose="02000503000000020004" pitchFamily="2" charset="0"/>
              </a:rPr>
              <a:t>mellom</a:t>
            </a:r>
            <a:r>
              <a:rPr lang="nb-NO" sz="2400" i="1">
                <a:latin typeface="Helvetica Neue" panose="02000503000000020004" pitchFamily="2" charset="0"/>
              </a:rPr>
              <a:t> protonene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E2655-E1AC-7332-1262-DD1A1B4208A8}"/>
              </a:ext>
            </a:extLst>
          </p:cNvPr>
          <p:cNvSpPr txBox="1"/>
          <p:nvPr/>
        </p:nvSpPr>
        <p:spPr>
          <a:xfrm>
            <a:off x="7861036" y="5399704"/>
            <a:ext cx="395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2 elektroner i innerste skall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7F26ED-C1C5-6105-A1F5-D6B720B7374E}"/>
              </a:ext>
            </a:extLst>
          </p:cNvPr>
          <p:cNvCxnSpPr/>
          <p:nvPr/>
        </p:nvCxnSpPr>
        <p:spPr>
          <a:xfrm flipV="1">
            <a:off x="5813988" y="1927402"/>
            <a:ext cx="0" cy="3623613"/>
          </a:xfrm>
          <a:prstGeom prst="straightConnector1">
            <a:avLst/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A4D3CA-FC82-D93D-4911-F348533DAB70}"/>
              </a:ext>
            </a:extLst>
          </p:cNvPr>
          <p:cNvSpPr txBox="1"/>
          <p:nvPr/>
        </p:nvSpPr>
        <p:spPr>
          <a:xfrm>
            <a:off x="4815434" y="1458296"/>
            <a:ext cx="395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Større avstand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95E9D-00D8-EDB3-DB57-8FECD7E0D2CD}"/>
              </a:ext>
            </a:extLst>
          </p:cNvPr>
          <p:cNvSpPr txBox="1"/>
          <p:nvPr/>
        </p:nvSpPr>
        <p:spPr>
          <a:xfrm>
            <a:off x="4829289" y="5642364"/>
            <a:ext cx="233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>
                <a:latin typeface="Helvetica Neue" panose="02000503000000020004" pitchFamily="2" charset="0"/>
              </a:rPr>
              <a:t>Mindre avstand</a:t>
            </a:r>
          </a:p>
        </p:txBody>
      </p:sp>
    </p:spTree>
    <p:extLst>
      <p:ext uri="{BB962C8B-B14F-4D97-AF65-F5344CB8AC3E}">
        <p14:creationId xmlns:p14="http://schemas.microsoft.com/office/powerpoint/2010/main" val="1280001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62EE-8AAE-B347-0063-7DAB74072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679352F8-3445-5533-79DC-5D8C1B1040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797B4C9-AB72-33FF-0B08-C043114EC3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1DF1161-6EE9-2A70-A957-037112816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Molekylære konfigurasjoner</a:t>
            </a:r>
            <a:endParaRPr lang="en-US" baseline="30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2C7811-B680-6964-FC32-414AEACF0D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51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E00A-8552-E5E6-3581-2FFB8899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Aufbau</a:t>
            </a:r>
            <a:r>
              <a:rPr lang="nb-NO" dirty="0"/>
              <a:t> for molekyler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9A76-8181-54A1-4B6F-609F21A8C90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Akkurat som for atomer, kan vi bruke </a:t>
            </a:r>
            <a:r>
              <a:rPr lang="nb-NO" dirty="0" err="1"/>
              <a:t>aufbau</a:t>
            </a:r>
            <a:r>
              <a:rPr lang="nb-NO" dirty="0"/>
              <a:t>-prinsippet for å fylle </a:t>
            </a:r>
            <a:r>
              <a:rPr lang="nb-NO" dirty="0" err="1"/>
              <a:t>MOer</a:t>
            </a:r>
            <a:r>
              <a:rPr lang="nb-NO" dirty="0"/>
              <a:t>.</a:t>
            </a:r>
          </a:p>
          <a:p>
            <a:r>
              <a:rPr lang="nb-NO" dirty="0"/>
              <a:t>Hydrogenmolekylet: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har også en versjon av Hunds regler for molekyler</a:t>
            </a:r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B878A37D-FF52-2B9F-E2A7-380A77549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26" y="2026132"/>
            <a:ext cx="2388008" cy="2805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28375F-9240-9FC7-6339-D267BCD8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24" y="3067050"/>
            <a:ext cx="4572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49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ACC5-56B6-B615-65E8-FB5FEFA7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Fluor (18 elektroner), 1𝜎 ikke vist</a:t>
            </a:r>
          </a:p>
        </p:txBody>
      </p:sp>
      <p:pic>
        <p:nvPicPr>
          <p:cNvPr id="5" name="Content Placeholder 4" descr="A diagram of a cell&#10;&#10;Description automatically generated">
            <a:extLst>
              <a:ext uri="{FF2B5EF4-FFF2-40B4-BE49-F238E27FC236}">
                <a16:creationId xmlns:a16="http://schemas.microsoft.com/office/drawing/2014/main" id="{E916FBBB-8B37-DBAB-9CE8-C851B071D74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74" y="979330"/>
            <a:ext cx="8326587" cy="460385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536067-5957-0D42-818F-07EDA9D77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895" y="5646503"/>
            <a:ext cx="6908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52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46FB-683C-5B35-6D11-631C4341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Nitrogen (14 elektroner)</a:t>
            </a:r>
          </a:p>
        </p:txBody>
      </p:sp>
      <p:pic>
        <p:nvPicPr>
          <p:cNvPr id="5" name="Content Placeholder 4" descr="A diagram of a cell&#10;&#10;Description automatically generated">
            <a:extLst>
              <a:ext uri="{FF2B5EF4-FFF2-40B4-BE49-F238E27FC236}">
                <a16:creationId xmlns:a16="http://schemas.microsoft.com/office/drawing/2014/main" id="{B4C25199-6628-18A7-7F4B-724B084F3940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20" y="1187607"/>
            <a:ext cx="8024556" cy="49752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23925-2961-C126-2ECB-450B5D81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748" y="6162832"/>
            <a:ext cx="6108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8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CD9E-D392-D496-9710-84528C74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Bindingsorden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53E58-43B9-E5FE-365A-831C2EAAA4CA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521615" cy="4975236"/>
          </a:xfrm>
        </p:spPr>
        <p:txBody>
          <a:bodyPr/>
          <a:lstStyle/>
          <a:p>
            <a:r>
              <a:rPr lang="nb-NO" dirty="0"/>
              <a:t>Kvalitativt konsept, teller antall bindene elektronpar: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577C74C-6E48-5C30-0862-676A5D66E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226" y="0"/>
            <a:ext cx="644162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93F2E-06A5-BA27-B5A7-361482D6C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5" y="2277466"/>
            <a:ext cx="5317706" cy="6031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96D4F8-8BB4-DA8B-2CFD-542C5A4C69B0}"/>
                  </a:ext>
                </a:extLst>
              </p14:cNvPr>
              <p14:cNvContentPartPr/>
              <p14:nvPr/>
            </p14:nvContentPartPr>
            <p14:xfrm>
              <a:off x="6721536" y="122453"/>
              <a:ext cx="394560" cy="272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96D4F8-8BB4-DA8B-2CFD-542C5A4C69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3536" y="104813"/>
                <a:ext cx="4302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2FD022-C737-71B1-42E2-32965BF0BF39}"/>
                  </a:ext>
                </a:extLst>
              </p14:cNvPr>
              <p14:cNvContentPartPr/>
              <p14:nvPr/>
            </p14:nvContentPartPr>
            <p14:xfrm>
              <a:off x="10319376" y="98693"/>
              <a:ext cx="328680" cy="324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2FD022-C737-71B1-42E2-32965BF0BF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01736" y="80693"/>
                <a:ext cx="36432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BF634F0-2262-5E73-316E-5ECA43E2BD1B}"/>
                  </a:ext>
                </a:extLst>
              </p14:cNvPr>
              <p14:cNvContentPartPr/>
              <p14:nvPr/>
            </p14:nvContentPartPr>
            <p14:xfrm>
              <a:off x="9807096" y="124253"/>
              <a:ext cx="409680" cy="294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BF634F0-2262-5E73-316E-5ECA43E2BD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89096" y="106613"/>
                <a:ext cx="44532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27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917A-5EAC-07F5-58A2-B2F66337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Hvordan oppstår kovalente bindinger?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CB3A-CD5C-1B3C-8693-9AFC02FE22E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03336"/>
            <a:ext cx="5119879" cy="5055266"/>
          </a:xfrm>
        </p:spPr>
        <p:txBody>
          <a:bodyPr/>
          <a:lstStyle/>
          <a:p>
            <a:r>
              <a:rPr lang="nb-NO" dirty="0"/>
              <a:t>Naturen søker </a:t>
            </a:r>
            <a:r>
              <a:rPr lang="nb-NO" u="sng" dirty="0"/>
              <a:t>lavest mulig energi</a:t>
            </a:r>
          </a:p>
          <a:p>
            <a:r>
              <a:rPr lang="nb-NO" dirty="0"/>
              <a:t>Like ladninger frastøtes</a:t>
            </a:r>
          </a:p>
          <a:p>
            <a:pPr marL="0" indent="0">
              <a:buNone/>
            </a:pPr>
            <a:endParaRPr lang="nb-NO" u="sng" dirty="0"/>
          </a:p>
          <a:p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63879-FF6E-E6A1-C78A-EA04EB09D4A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5B960-6B55-09EF-97D4-933FF6D24E2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5</a:t>
            </a:fld>
            <a:endParaRPr lang="en-US">
              <a:latin typeface="Helvetica Neue" panose="02000503000000020004" pitchFamily="2" charset="0"/>
            </a:endParaRPr>
          </a:p>
        </p:txBody>
      </p:sp>
      <p:pic>
        <p:nvPicPr>
          <p:cNvPr id="11" name="Picture 10" descr="A white paper with arrows and dots&#10;&#10;Description automatically generated">
            <a:extLst>
              <a:ext uri="{FF2B5EF4-FFF2-40B4-BE49-F238E27FC236}">
                <a16:creationId xmlns:a16="http://schemas.microsoft.com/office/drawing/2014/main" id="{651B19F5-EB08-81E1-E1DE-96B7BA126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1" t="15289" r="23000" b="22642"/>
          <a:stretch/>
        </p:blipFill>
        <p:spPr>
          <a:xfrm rot="5400000">
            <a:off x="1220819" y="1759453"/>
            <a:ext cx="3166883" cy="4848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98D7DA-87A8-C97C-0FA2-F68951E63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67" y="1282700"/>
            <a:ext cx="5626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0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20F22-DB75-2511-47D2-B173CD19A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0E24-EAA3-C18D-1B48-B647E16B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Binding mellom to H-atomer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27911-F213-1CFF-D7FB-F25D88925E5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03336"/>
            <a:ext cx="5119879" cy="5055266"/>
          </a:xfrm>
        </p:spPr>
        <p:txBody>
          <a:bodyPr/>
          <a:lstStyle/>
          <a:p>
            <a:r>
              <a:rPr lang="nb-NO"/>
              <a:t>Naturen søker </a:t>
            </a:r>
            <a:r>
              <a:rPr lang="nb-NO" u="sng"/>
              <a:t>lavest mulig energi</a:t>
            </a:r>
          </a:p>
          <a:p>
            <a:r>
              <a:rPr lang="nb-NO"/>
              <a:t>men - </a:t>
            </a:r>
            <a:r>
              <a:rPr lang="nb-NO" u="sng"/>
              <a:t>protoner og elektroner tiltrekkes</a:t>
            </a:r>
          </a:p>
          <a:p>
            <a:endParaRPr lang="nb-NO" u="sng"/>
          </a:p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2A2B-067D-DD99-C575-9FA0A76D07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1BA7D-FADE-EB96-4D32-BEE5026BA83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6</a:t>
            </a:fld>
            <a:endParaRPr lang="en-US">
              <a:latin typeface="Helvetica Neue" panose="02000503000000020004" pitchFamily="2" charset="0"/>
            </a:endParaRPr>
          </a:p>
        </p:txBody>
      </p:sp>
      <p:pic>
        <p:nvPicPr>
          <p:cNvPr id="7" name="Picture 6" descr="A drawing of a constellation&#10;&#10;Description automatically generated">
            <a:extLst>
              <a:ext uri="{FF2B5EF4-FFF2-40B4-BE49-F238E27FC236}">
                <a16:creationId xmlns:a16="http://schemas.microsoft.com/office/drawing/2014/main" id="{AA71B8B9-6107-1892-736D-9EEC9742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3" t="18789" r="23438" b="24040"/>
          <a:stretch/>
        </p:blipFill>
        <p:spPr>
          <a:xfrm rot="5400000">
            <a:off x="1248177" y="2006121"/>
            <a:ext cx="2971013" cy="4445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0BFF2-8DA5-BA04-38A0-F3B9627626AA}"/>
              </a:ext>
            </a:extLst>
          </p:cNvPr>
          <p:cNvSpPr txBox="1"/>
          <p:nvPr/>
        </p:nvSpPr>
        <p:spPr>
          <a:xfrm>
            <a:off x="6126115" y="5774578"/>
            <a:ext cx="4824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Kvantekjemiske beregninger med </a:t>
            </a:r>
            <a:r>
              <a:rPr lang="nb-NO" sz="24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coupled</a:t>
            </a:r>
            <a:r>
              <a:rPr lang="nb-NO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nb-NO" sz="24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</a:t>
            </a:r>
            <a:r>
              <a:rPr lang="nb-NO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-teori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0E154-82F9-BEB5-656F-FBD17E106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36" y="1273829"/>
            <a:ext cx="5626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6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BB231-BAC0-6A8C-089A-A182A6DDB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6381-45D2-DD66-7FCC-D910246B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Binding mellom to H-atomer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A552-1AA1-E84B-49AE-DAFE44D1451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03336"/>
            <a:ext cx="5119879" cy="5055266"/>
          </a:xfrm>
        </p:spPr>
        <p:txBody>
          <a:bodyPr/>
          <a:lstStyle/>
          <a:p>
            <a:r>
              <a:rPr lang="nb-NO"/>
              <a:t>Naturen søker </a:t>
            </a:r>
            <a:r>
              <a:rPr lang="nb-NO" u="sng"/>
              <a:t>lavest mulig energi</a:t>
            </a:r>
          </a:p>
          <a:p>
            <a:r>
              <a:rPr lang="nb-NO"/>
              <a:t>men - </a:t>
            </a:r>
            <a:r>
              <a:rPr lang="nb-NO" u="sng"/>
              <a:t>protoner og elektroner tiltrekkes</a:t>
            </a:r>
          </a:p>
          <a:p>
            <a:r>
              <a:rPr lang="nb-NO"/>
              <a:t>Likevekt ved R = 72 </a:t>
            </a:r>
            <a:r>
              <a:rPr lang="nb-NO" err="1"/>
              <a:t>pm</a:t>
            </a:r>
            <a:endParaRPr lang="nb-NO"/>
          </a:p>
          <a:p>
            <a:endParaRPr lang="nb-NO" u="sng"/>
          </a:p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F23AE-3DF7-78A2-05F2-C1297A2B0F9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85062-B126-0B4A-77FE-4E7AAD8D608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7</a:t>
            </a:fld>
            <a:endParaRPr lang="en-US">
              <a:latin typeface="Helvetica Neue" panose="02000503000000020004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C069E1-B587-1C93-3A5D-F2EAE453CA0B}"/>
              </a:ext>
            </a:extLst>
          </p:cNvPr>
          <p:cNvSpPr/>
          <p:nvPr/>
        </p:nvSpPr>
        <p:spPr>
          <a:xfrm>
            <a:off x="7245927" y="4862945"/>
            <a:ext cx="249382" cy="2493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B98D0-76ED-6C70-851A-9BC9DC514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1936" y="1273829"/>
            <a:ext cx="5626100" cy="4292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783FD1-D5E7-52B8-6F5E-A953608C0C86}"/>
              </a:ext>
            </a:extLst>
          </p:cNvPr>
          <p:cNvCxnSpPr/>
          <p:nvPr/>
        </p:nvCxnSpPr>
        <p:spPr>
          <a:xfrm>
            <a:off x="3934691" y="2951018"/>
            <a:ext cx="3560618" cy="1690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46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A57E-F5C1-924F-874C-8665FE3A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Kovalent binding i toatomige molekyl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8DB97-9EDA-8D03-97E6-42EE22F92CA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skal studere </a:t>
            </a:r>
            <a:r>
              <a:rPr lang="nb-NO" u="sng" dirty="0"/>
              <a:t>binding i toatomige molekyl</a:t>
            </a:r>
          </a:p>
          <a:p>
            <a:r>
              <a:rPr lang="nb-NO" dirty="0"/>
              <a:t>LCAO-metoden for kombinasjon av </a:t>
            </a:r>
            <a:r>
              <a:rPr lang="nb-NO" dirty="0" err="1"/>
              <a:t>AOer</a:t>
            </a:r>
            <a:r>
              <a:rPr lang="nb-NO" dirty="0"/>
              <a:t> til </a:t>
            </a:r>
            <a:r>
              <a:rPr lang="nb-NO" dirty="0" err="1"/>
              <a:t>MOer</a:t>
            </a:r>
            <a:endParaRPr lang="nb-NO" dirty="0"/>
          </a:p>
          <a:p>
            <a:pPr lvl="1"/>
            <a:r>
              <a:rPr lang="nb-NO" dirty="0"/>
              <a:t>(Nå er det faktisk molekylers orbitaler!)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 err="1"/>
              <a:t>Hartree-Fock</a:t>
            </a:r>
            <a:r>
              <a:rPr lang="nb-NO" dirty="0"/>
              <a:t> for molekyler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4D19C-8081-5C03-CA6A-B62C349CDBA0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0AC3-B11D-F37A-CA25-CE22CB8384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Side </a:t>
            </a:r>
            <a:fld id="{5251F420-7306-4E7C-A79E-F31A38F7D392}" type="slidenum">
              <a:rPr lang="en-US" smtClean="0">
                <a:latin typeface="Helvetica Neue" panose="02000503000000020004" pitchFamily="2" charset="0"/>
              </a:rPr>
              <a:pPr/>
              <a:t>8</a:t>
            </a:fld>
            <a:endParaRPr lang="en-US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6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88A32-D980-DF2A-4E9F-5E9977CB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36459E2F-2C37-4FAF-8AEA-97709E835B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F57CA31-B691-4E99-76AE-A9F76DB34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AFD7CE-5412-3403-5909-2ABAB8E74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Born</a:t>
            </a:r>
            <a:r>
              <a:rPr lang="nb-NO" dirty="0"/>
              <a:t>-Oppenheimer-tilnærmingen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D6022E-DDC9-8F64-AC4D-471A5AD9B0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3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21251</TotalTime>
  <Words>1389</Words>
  <Application>Microsoft Macintosh PowerPoint</Application>
  <PresentationFormat>Widescreen</PresentationFormat>
  <Paragraphs>312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Arial, sans-serif</vt:lpstr>
      <vt:lpstr>Calibri</vt:lpstr>
      <vt:lpstr>Helvetica Neue</vt:lpstr>
      <vt:lpstr>Office Theme</vt:lpstr>
      <vt:lpstr>KJM2601 – forelesning 16</vt:lpstr>
      <vt:lpstr>Kjemisk binding</vt:lpstr>
      <vt:lpstr>PowerPoint Presentation</vt:lpstr>
      <vt:lpstr>Kovalente bindinger</vt:lpstr>
      <vt:lpstr>Hvordan oppstår kovalente bindinger?</vt:lpstr>
      <vt:lpstr>Binding mellom to H-atomer</vt:lpstr>
      <vt:lpstr>Binding mellom to H-atomer</vt:lpstr>
      <vt:lpstr>Kovalent binding i toatomige molekyl</vt:lpstr>
      <vt:lpstr>Born-Oppenheimer-tilnærmingen</vt:lpstr>
      <vt:lpstr>Molekylets partikler</vt:lpstr>
      <vt:lpstr>Fastklemt kjerne-tilnærming</vt:lpstr>
      <vt:lpstr>Potensialenergiflaten</vt:lpstr>
      <vt:lpstr>Eksempel: O2</vt:lpstr>
      <vt:lpstr>Litt om MO-teori</vt:lpstr>
      <vt:lpstr>Hva er MO-teori?</vt:lpstr>
      <vt:lpstr>Virtuelle orbitaler</vt:lpstr>
      <vt:lpstr>AO-basis</vt:lpstr>
      <vt:lpstr>LCAO + Variasjonsprinsipp = Hartree-Fock </vt:lpstr>
      <vt:lpstr>Kvalitativ modell for kjemisk binding</vt:lpstr>
      <vt:lpstr>Kvalitativ modell for kovalent binding</vt:lpstr>
      <vt:lpstr>Kvalitativ modell</vt:lpstr>
      <vt:lpstr>Forventningsverdi for energi</vt:lpstr>
      <vt:lpstr>Hvordan minimerer vi en funksjon?</vt:lpstr>
      <vt:lpstr>Teller og nevner, matriseelementer</vt:lpstr>
      <vt:lpstr>Overlappet illustrert</vt:lpstr>
      <vt:lpstr>Derivasjon av energien</vt:lpstr>
      <vt:lpstr>Generalisert egenverdiproblem</vt:lpstr>
      <vt:lpstr>Egenvektorene</vt:lpstr>
      <vt:lpstr>Hvordan ser orbitalene ut?</vt:lpstr>
      <vt:lpstr>MO-energidiagram</vt:lpstr>
      <vt:lpstr>H2+</vt:lpstr>
      <vt:lpstr>Anvendelse av modellen på 1 elektron</vt:lpstr>
      <vt:lpstr>Inversjonssymmetri</vt:lpstr>
      <vt:lpstr>MO-energi-diagram</vt:lpstr>
      <vt:lpstr>Potensialenergiflate</vt:lpstr>
      <vt:lpstr>Tettheten til bonding og anti-bonding</vt:lpstr>
      <vt:lpstr>MOer og symmetrier</vt:lpstr>
      <vt:lpstr>Symmetrioperasjoner på MOer</vt:lpstr>
      <vt:lpstr>Symmetriene bestemmer hvilke AOer som kan kombineres</vt:lpstr>
      <vt:lpstr>Molekylære konfigurasjoner</vt:lpstr>
      <vt:lpstr>Aufbau for molekyler</vt:lpstr>
      <vt:lpstr>Fluor (18 elektroner), 1𝜎 ikke vist</vt:lpstr>
      <vt:lpstr>Nitrogen (14 elektroner)</vt:lpstr>
      <vt:lpstr>Bindingsorden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91</cp:revision>
  <cp:lastPrinted>2024-09-26T08:04:23Z</cp:lastPrinted>
  <dcterms:created xsi:type="dcterms:W3CDTF">2024-08-23T10:30:26Z</dcterms:created>
  <dcterms:modified xsi:type="dcterms:W3CDTF">2024-10-24T12:08:55Z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